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9"/>
  </p:notesMasterIdLst>
  <p:handoutMasterIdLst>
    <p:handoutMasterId r:id="rId30"/>
  </p:handoutMasterIdLst>
  <p:sldIdLst>
    <p:sldId id="257" r:id="rId5"/>
    <p:sldId id="258" r:id="rId6"/>
    <p:sldId id="269" r:id="rId7"/>
    <p:sldId id="272" r:id="rId8"/>
    <p:sldId id="271" r:id="rId9"/>
    <p:sldId id="277" r:id="rId10"/>
    <p:sldId id="289" r:id="rId11"/>
    <p:sldId id="290" r:id="rId12"/>
    <p:sldId id="288" r:id="rId13"/>
    <p:sldId id="278" r:id="rId14"/>
    <p:sldId id="294" r:id="rId15"/>
    <p:sldId id="296" r:id="rId16"/>
    <p:sldId id="297" r:id="rId17"/>
    <p:sldId id="299" r:id="rId18"/>
    <p:sldId id="287" r:id="rId19"/>
    <p:sldId id="281" r:id="rId20"/>
    <p:sldId id="301" r:id="rId21"/>
    <p:sldId id="292" r:id="rId22"/>
    <p:sldId id="293" r:id="rId23"/>
    <p:sldId id="285" r:id="rId24"/>
    <p:sldId id="295" r:id="rId25"/>
    <p:sldId id="302" r:id="rId26"/>
    <p:sldId id="276" r:id="rId27"/>
    <p:sldId id="28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8" autoAdjust="0"/>
    <p:restoredTop sz="82190" autoAdjust="0"/>
  </p:normalViewPr>
  <p:slideViewPr>
    <p:cSldViewPr snapToGrid="0" showGuides="1">
      <p:cViewPr varScale="1">
        <p:scale>
          <a:sx n="68" d="100"/>
          <a:sy n="68" d="100"/>
        </p:scale>
        <p:origin x="1262" y="6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6/26/2022</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svg>
</file>

<file path=ppt/media/image12.jpe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jpeg>
</file>

<file path=ppt/media/image50.png>
</file>

<file path=ppt/media/image51.jpg>
</file>

<file path=ppt/media/image52.png>
</file>

<file path=ppt/media/image53.png>
</file>

<file path=ppt/media/image54.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6/26/2022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2985530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 shown in these graphs, there are some suburbs, such as Brighton East, Carlton North, and Mornington Peninsula that do not follow a straight line, but in general all top ten suburbs shows a positive correlation between rent cost and house price increment. </a:t>
            </a:r>
          </a:p>
          <a:p>
            <a:r>
              <a:rPr lang="en-AU" dirty="0"/>
              <a:t>These suburbs are the most valuable to invest, but at the same time they are in the highest demand.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14</a:t>
            </a:fld>
            <a:endParaRPr lang="en-US" noProof="0" dirty="0"/>
          </a:p>
        </p:txBody>
      </p:sp>
    </p:spTree>
    <p:extLst>
      <p:ext uri="{BB962C8B-B14F-4D97-AF65-F5344CB8AC3E}">
        <p14:creationId xmlns:p14="http://schemas.microsoft.com/office/powerpoint/2010/main" val="164995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Box Plots displays 5 points representing the centring, spread, and distribution of the house / rent pricing  </a:t>
            </a:r>
          </a:p>
          <a:p>
            <a:pPr marL="228600" indent="-228600">
              <a:buAutoNum type="arabicPeriod"/>
            </a:pPr>
            <a:r>
              <a:rPr lang="en-AU" dirty="0"/>
              <a:t>The box lengths are comparatively similar in most of the suburbs: this suggest that overall prices are similar for rent and housing in the suburbs.</a:t>
            </a:r>
          </a:p>
          <a:p>
            <a:pPr marL="228600" indent="-228600">
              <a:buAutoNum type="arabicPeriod"/>
            </a:pPr>
            <a:r>
              <a:rPr lang="en-AU" dirty="0"/>
              <a:t>Rent Median price box plots are more consistent compared with house pricing, where the box are mostly uneven</a:t>
            </a:r>
          </a:p>
          <a:p>
            <a:pPr marL="228600" indent="-228600">
              <a:buAutoNum type="arabicPeriod"/>
            </a:pPr>
            <a:r>
              <a:rPr lang="en-AU" dirty="0"/>
              <a:t>Again, Toorak and Brighton East go well above the median showing that these are the most expensive suburbs from the top 10 </a:t>
            </a:r>
            <a:r>
              <a:rPr lang="en-AU" dirty="0" err="1"/>
              <a:t>analised</a:t>
            </a:r>
            <a:r>
              <a:rPr lang="en-AU" dirty="0"/>
              <a:t> </a:t>
            </a:r>
          </a:p>
          <a:p>
            <a:pPr marL="228600" indent="-228600">
              <a:buAutoNum type="arabicPeriod"/>
            </a:pPr>
            <a:r>
              <a:rPr lang="en-AU" dirty="0"/>
              <a:t>Most of the suburbs medians are at the same level in the box, but they have different distributions </a:t>
            </a:r>
          </a:p>
          <a:p>
            <a:pPr marL="228600" indent="-228600">
              <a:buAutoNum type="arabicPeriod"/>
            </a:pPr>
            <a:r>
              <a:rPr lang="en-AU" dirty="0"/>
              <a:t>There are not outliers, as all the data points are concentrated close to the median </a:t>
            </a:r>
          </a:p>
          <a:p>
            <a:pPr marL="228600" indent="-228600">
              <a:buAutoNum type="arabicPeriod"/>
            </a:pPr>
            <a:r>
              <a:rPr lang="en-AU" dirty="0"/>
              <a:t>Flinders shows a skewed distribution (right-skewed, the peak of the graph lies on the left side of the graph, or positive skewed) which means that the data points are higher in value </a:t>
            </a:r>
          </a:p>
          <a:p>
            <a:pPr marL="228600" indent="-228600">
              <a:buAutoNum type="arabicPeriod"/>
            </a:pPr>
            <a:endParaRPr lang="en-AU"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15</a:t>
            </a:fld>
            <a:endParaRPr lang="en-US" noProof="0" dirty="0"/>
          </a:p>
        </p:txBody>
      </p:sp>
    </p:spTree>
    <p:extLst>
      <p:ext uri="{BB962C8B-B14F-4D97-AF65-F5344CB8AC3E}">
        <p14:creationId xmlns:p14="http://schemas.microsoft.com/office/powerpoint/2010/main" val="816964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16</a:t>
            </a:fld>
            <a:endParaRPr lang="en-US"/>
          </a:p>
        </p:txBody>
      </p:sp>
    </p:spTree>
    <p:extLst>
      <p:ext uri="{BB962C8B-B14F-4D97-AF65-F5344CB8AC3E}">
        <p14:creationId xmlns:p14="http://schemas.microsoft.com/office/powerpoint/2010/main" val="3966946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17</a:t>
            </a:fld>
            <a:endParaRPr lang="en-US"/>
          </a:p>
        </p:txBody>
      </p:sp>
    </p:spTree>
    <p:extLst>
      <p:ext uri="{BB962C8B-B14F-4D97-AF65-F5344CB8AC3E}">
        <p14:creationId xmlns:p14="http://schemas.microsoft.com/office/powerpoint/2010/main" val="3660517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18</a:t>
            </a:fld>
            <a:endParaRPr lang="en-US"/>
          </a:p>
        </p:txBody>
      </p:sp>
    </p:spTree>
    <p:extLst>
      <p:ext uri="{BB962C8B-B14F-4D97-AF65-F5344CB8AC3E}">
        <p14:creationId xmlns:p14="http://schemas.microsoft.com/office/powerpoint/2010/main" val="3541555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19</a:t>
            </a:fld>
            <a:endParaRPr lang="en-US"/>
          </a:p>
        </p:txBody>
      </p:sp>
    </p:spTree>
    <p:extLst>
      <p:ext uri="{BB962C8B-B14F-4D97-AF65-F5344CB8AC3E}">
        <p14:creationId xmlns:p14="http://schemas.microsoft.com/office/powerpoint/2010/main" val="8556705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20</a:t>
            </a:fld>
            <a:endParaRPr lang="en-US"/>
          </a:p>
        </p:txBody>
      </p:sp>
    </p:spTree>
    <p:extLst>
      <p:ext uri="{BB962C8B-B14F-4D97-AF65-F5344CB8AC3E}">
        <p14:creationId xmlns:p14="http://schemas.microsoft.com/office/powerpoint/2010/main" val="2276031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21</a:t>
            </a:fld>
            <a:endParaRPr lang="en-US"/>
          </a:p>
        </p:txBody>
      </p:sp>
    </p:spTree>
    <p:extLst>
      <p:ext uri="{BB962C8B-B14F-4D97-AF65-F5344CB8AC3E}">
        <p14:creationId xmlns:p14="http://schemas.microsoft.com/office/powerpoint/2010/main" val="14309231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22</a:t>
            </a:fld>
            <a:endParaRPr lang="en-US"/>
          </a:p>
        </p:txBody>
      </p:sp>
    </p:spTree>
    <p:extLst>
      <p:ext uri="{BB962C8B-B14F-4D97-AF65-F5344CB8AC3E}">
        <p14:creationId xmlns:p14="http://schemas.microsoft.com/office/powerpoint/2010/main" val="179059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23</a:t>
            </a:fld>
            <a:endParaRPr lang="en-US" noProof="0" dirty="0"/>
          </a:p>
        </p:txBody>
      </p:sp>
    </p:spTree>
    <p:extLst>
      <p:ext uri="{BB962C8B-B14F-4D97-AF65-F5344CB8AC3E}">
        <p14:creationId xmlns:p14="http://schemas.microsoft.com/office/powerpoint/2010/main" val="1003903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24</a:t>
            </a:fld>
            <a:endParaRPr lang="en-US"/>
          </a:p>
        </p:txBody>
      </p:sp>
    </p:spTree>
    <p:extLst>
      <p:ext uri="{BB962C8B-B14F-4D97-AF65-F5344CB8AC3E}">
        <p14:creationId xmlns:p14="http://schemas.microsoft.com/office/powerpoint/2010/main" val="1443335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1631156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Residential median prices varied across Melbourne suburbs. The median sales represents a weekly cost of $ 500 for a house median price of $ 750,000. </a:t>
            </a:r>
          </a:p>
          <a:p>
            <a:r>
              <a:rPr lang="en-US" dirty="0"/>
              <a:t>The fluctuation of the prices shows similar patterns between house and rental prices, suburbs close to the city have the highest prices for renting and property investment</a:t>
            </a:r>
          </a:p>
          <a:p>
            <a:r>
              <a:rPr lang="en-US" dirty="0"/>
              <a:t>However,  the prices decreased around 4% between 2019 and 2020., for both house prices and rental costs. </a:t>
            </a:r>
          </a:p>
          <a:p>
            <a:pPr algn="l"/>
            <a:r>
              <a:rPr lang="en-US" sz="1800" b="0" i="0" u="none" strike="noStrike" baseline="0" dirty="0">
                <a:solidFill>
                  <a:srgbClr val="363534"/>
                </a:solidFill>
                <a:latin typeface="ArialMT"/>
              </a:rPr>
              <a:t>The median price is the value of the middle item when all sale prices are arranged in ascending order </a:t>
            </a:r>
            <a:r>
              <a:rPr lang="en-AU" sz="1800" b="0" i="0" u="none" strike="noStrike" baseline="0" dirty="0">
                <a:solidFill>
                  <a:srgbClr val="363534"/>
                </a:solidFill>
                <a:latin typeface="ArialMT"/>
              </a:rPr>
              <a:t>of magnitude.</a:t>
            </a:r>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6</a:t>
            </a:fld>
            <a:endParaRPr lang="en-US" noProof="0" dirty="0"/>
          </a:p>
        </p:txBody>
      </p:sp>
    </p:spTree>
    <p:extLst>
      <p:ext uri="{BB962C8B-B14F-4D97-AF65-F5344CB8AC3E}">
        <p14:creationId xmlns:p14="http://schemas.microsoft.com/office/powerpoint/2010/main" val="1929121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11</a:t>
            </a:fld>
            <a:endParaRPr lang="en-US"/>
          </a:p>
        </p:txBody>
      </p:sp>
    </p:spTree>
    <p:extLst>
      <p:ext uri="{BB962C8B-B14F-4D97-AF65-F5344CB8AC3E}">
        <p14:creationId xmlns:p14="http://schemas.microsoft.com/office/powerpoint/2010/main" val="19986837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scatter plots in this slide and next shows the correlation between to total house price and the total rental price for the top ten suburbs, demonstrating here how much the housing price affects the rental cost in each of the suburbs. </a:t>
            </a:r>
          </a:p>
          <a:p>
            <a:r>
              <a:rPr lang="en-AU" dirty="0"/>
              <a:t>As the x variable goes up (housing price) we can see that there is a positive correlation with the rent price, so that the price.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12</a:t>
            </a:fld>
            <a:endParaRPr lang="en-US" noProof="0" dirty="0"/>
          </a:p>
        </p:txBody>
      </p:sp>
    </p:spTree>
    <p:extLst>
      <p:ext uri="{BB962C8B-B14F-4D97-AF65-F5344CB8AC3E}">
        <p14:creationId xmlns:p14="http://schemas.microsoft.com/office/powerpoint/2010/main" val="2861068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13</a:t>
            </a:fld>
            <a:endParaRPr lang="en-US" noProof="0" dirty="0"/>
          </a:p>
        </p:txBody>
      </p:sp>
    </p:spTree>
    <p:extLst>
      <p:ext uri="{BB962C8B-B14F-4D97-AF65-F5344CB8AC3E}">
        <p14:creationId xmlns:p14="http://schemas.microsoft.com/office/powerpoint/2010/main" val="303039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AFFDE99-8E10-54BA-CAA9-1BD0E96619D1}"/>
              </a:ext>
            </a:extLst>
          </p:cNvPr>
          <p:cNvSpPr/>
          <p:nvPr userDrawn="1"/>
        </p:nvSpPr>
        <p:spPr>
          <a:xfrm>
            <a:off x="6343650" y="1526957"/>
            <a:ext cx="2334292" cy="646331"/>
          </a:xfrm>
          <a:prstGeom prst="rect">
            <a:avLst/>
          </a:prstGeom>
          <a:noFill/>
        </p:spPr>
        <p:txBody>
          <a:bodyPr wrap="none" lIns="91440" tIns="45720" rIns="91440" bIns="45720">
            <a:spAutoFit/>
          </a:bodyPr>
          <a:lstStyle/>
          <a:p>
            <a:pPr algn="ctr"/>
            <a:r>
              <a:rPr lang="en-AU" sz="36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 5</a:t>
            </a:r>
            <a:endParaRPr lang="en-AU" sz="36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dirty="0"/>
              <a:t>Click to edit Master</a:t>
            </a:r>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dirty="0"/>
              <a:t>Click to edit Master</a:t>
            </a:r>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23" name="TextBox 22">
            <a:extLst>
              <a:ext uri="{FF2B5EF4-FFF2-40B4-BE49-F238E27FC236}">
                <a16:creationId xmlns:a16="http://schemas.microsoft.com/office/drawing/2014/main" id="{BBA61C27-428E-26EC-3269-5A705AD1D64D}"/>
              </a:ext>
            </a:extLst>
          </p:cNvPr>
          <p:cNvSpPr txBox="1"/>
          <p:nvPr userDrawn="1"/>
        </p:nvSpPr>
        <p:spPr>
          <a:xfrm>
            <a:off x="-12541" y="6388294"/>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26" name="TextBox 25">
            <a:extLst>
              <a:ext uri="{FF2B5EF4-FFF2-40B4-BE49-F238E27FC236}">
                <a16:creationId xmlns:a16="http://schemas.microsoft.com/office/drawing/2014/main" id="{563AAD03-7588-B7D1-1BB6-8D68744DDC0E}"/>
              </a:ext>
            </a:extLst>
          </p:cNvPr>
          <p:cNvSpPr txBox="1"/>
          <p:nvPr userDrawn="1"/>
        </p:nvSpPr>
        <p:spPr>
          <a:xfrm>
            <a:off x="13677" y="6379271"/>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9" name="TextBox 8">
            <a:extLst>
              <a:ext uri="{FF2B5EF4-FFF2-40B4-BE49-F238E27FC236}">
                <a16:creationId xmlns:a16="http://schemas.microsoft.com/office/drawing/2014/main" id="{79A4D066-BE36-9FB9-3680-8EB931224295}"/>
              </a:ext>
            </a:extLst>
          </p:cNvPr>
          <p:cNvSpPr txBox="1"/>
          <p:nvPr userDrawn="1"/>
        </p:nvSpPr>
        <p:spPr>
          <a:xfrm>
            <a:off x="5398" y="6384905"/>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9" name="TextBox 38">
            <a:extLst>
              <a:ext uri="{FF2B5EF4-FFF2-40B4-BE49-F238E27FC236}">
                <a16:creationId xmlns:a16="http://schemas.microsoft.com/office/drawing/2014/main" id="{58DDDDDB-E030-4DD3-6A17-FDBD44EAF90C}"/>
              </a:ext>
            </a:extLst>
          </p:cNvPr>
          <p:cNvSpPr txBox="1"/>
          <p:nvPr userDrawn="1"/>
        </p:nvSpPr>
        <p:spPr>
          <a:xfrm>
            <a:off x="850" y="6392159"/>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3933255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4718C46-942C-9452-4530-B49D490DB41E}"/>
              </a:ext>
            </a:extLst>
          </p:cNvPr>
          <p:cNvSpPr txBox="1"/>
          <p:nvPr userDrawn="1"/>
        </p:nvSpPr>
        <p:spPr>
          <a:xfrm>
            <a:off x="9475470" y="594532"/>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
        <p:nvSpPr>
          <p:cNvPr id="9" name="TextBox 8">
            <a:extLst>
              <a:ext uri="{FF2B5EF4-FFF2-40B4-BE49-F238E27FC236}">
                <a16:creationId xmlns:a16="http://schemas.microsoft.com/office/drawing/2014/main" id="{7B7B870A-2EBD-95E5-F07A-6B9DB4C62C68}"/>
              </a:ext>
            </a:extLst>
          </p:cNvPr>
          <p:cNvSpPr txBox="1"/>
          <p:nvPr userDrawn="1"/>
        </p:nvSpPr>
        <p:spPr>
          <a:xfrm>
            <a:off x="0" y="6396367"/>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
        <p:nvSpPr>
          <p:cNvPr id="17" name="TextBox 16">
            <a:extLst>
              <a:ext uri="{FF2B5EF4-FFF2-40B4-BE49-F238E27FC236}">
                <a16:creationId xmlns:a16="http://schemas.microsoft.com/office/drawing/2014/main" id="{B6F279ED-CAD5-5B46-0D61-6EFBE08D0F9F}"/>
              </a:ext>
            </a:extLst>
          </p:cNvPr>
          <p:cNvSpPr txBox="1"/>
          <p:nvPr userDrawn="1"/>
        </p:nvSpPr>
        <p:spPr>
          <a:xfrm>
            <a:off x="13677" y="6381872"/>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
        <p:nvSpPr>
          <p:cNvPr id="11" name="TextBox 10">
            <a:extLst>
              <a:ext uri="{FF2B5EF4-FFF2-40B4-BE49-F238E27FC236}">
                <a16:creationId xmlns:a16="http://schemas.microsoft.com/office/drawing/2014/main" id="{6D4D896D-33D5-3CA6-A3A4-DD37B7284BF7}"/>
              </a:ext>
            </a:extLst>
          </p:cNvPr>
          <p:cNvSpPr txBox="1"/>
          <p:nvPr userDrawn="1"/>
        </p:nvSpPr>
        <p:spPr>
          <a:xfrm>
            <a:off x="0" y="6395945"/>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18" name="TextBox 17">
            <a:extLst>
              <a:ext uri="{FF2B5EF4-FFF2-40B4-BE49-F238E27FC236}">
                <a16:creationId xmlns:a16="http://schemas.microsoft.com/office/drawing/2014/main" id="{1EC989CA-DD17-3AE7-7975-16EBF2B01E9E}"/>
              </a:ext>
            </a:extLst>
          </p:cNvPr>
          <p:cNvSpPr txBox="1"/>
          <p:nvPr userDrawn="1"/>
        </p:nvSpPr>
        <p:spPr>
          <a:xfrm>
            <a:off x="0" y="6380546"/>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610253"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17" name="TextBox 16">
            <a:extLst>
              <a:ext uri="{FF2B5EF4-FFF2-40B4-BE49-F238E27FC236}">
                <a16:creationId xmlns:a16="http://schemas.microsoft.com/office/drawing/2014/main" id="{974D4A8E-F6F4-742B-A02B-F9BEB2FCF42D}"/>
              </a:ext>
            </a:extLst>
          </p:cNvPr>
          <p:cNvSpPr txBox="1"/>
          <p:nvPr userDrawn="1"/>
        </p:nvSpPr>
        <p:spPr>
          <a:xfrm>
            <a:off x="0" y="6381649"/>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2267932"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5142351"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802721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5346779"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823164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2472360"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2417430"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dirty="0"/>
              <a:t>Click icon to add picture</a:t>
            </a:r>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5291849"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817671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dirty="0"/>
              <a:t>Click icon to add picture</a:t>
            </a:r>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1838246"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1838246"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4712665"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4712665"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759753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759753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9" name="TextBox 38">
            <a:extLst>
              <a:ext uri="{FF2B5EF4-FFF2-40B4-BE49-F238E27FC236}">
                <a16:creationId xmlns:a16="http://schemas.microsoft.com/office/drawing/2014/main" id="{58DDDDDB-E030-4DD3-6A17-FDBD44EAF90C}"/>
              </a:ext>
            </a:extLst>
          </p:cNvPr>
          <p:cNvSpPr txBox="1"/>
          <p:nvPr userDrawn="1"/>
        </p:nvSpPr>
        <p:spPr>
          <a:xfrm>
            <a:off x="850" y="6392159"/>
            <a:ext cx="2011680" cy="461665"/>
          </a:xfrm>
          <a:prstGeom prst="rect">
            <a:avLst/>
          </a:prstGeom>
          <a:noFill/>
        </p:spPr>
        <p:txBody>
          <a:bodyPr wrap="square" rtlCol="0">
            <a:spAutoFit/>
          </a:bodyPr>
          <a:lstStyle/>
          <a:p>
            <a:pPr algn="ctr"/>
            <a:r>
              <a:rPr lang="en-AU" sz="24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GROUP</a:t>
            </a:r>
            <a:r>
              <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latin typeface="Posterama" panose="020B0504020200020000" pitchFamily="34" charset="0"/>
                <a:cs typeface="Posterama" panose="020B0504020200020000" pitchFamily="34" charset="0"/>
              </a:rPr>
              <a:t> 5</a:t>
            </a:r>
            <a:endParaRPr lang="en-AU" sz="18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6/26/2022</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45.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46.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1.sv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47.png"/><Relationship Id="rId4" Type="http://schemas.openxmlformats.org/officeDocument/2006/relationships/image" Target="../media/image14.svg"/></Relationships>
</file>

<file path=ppt/slides/_rels/slide18.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49.png"/></Relationships>
</file>

<file path=ppt/slides/_rels/slide19.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50.png"/><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18.xml"/><Relationship Id="rId1" Type="http://schemas.openxmlformats.org/officeDocument/2006/relationships/slideLayout" Target="../slideLayouts/slideLayout19.xml"/><Relationship Id="rId5" Type="http://schemas.openxmlformats.org/officeDocument/2006/relationships/image" Target="../media/image53.png"/><Relationship Id="rId4" Type="http://schemas.openxmlformats.org/officeDocument/2006/relationships/image" Target="../media/image52.png"/></Relationships>
</file>

<file path=ppt/slides/_rels/slide23.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discover.data.vic.gov.au/dataset/rental-report-quarterly-moving-annual-rents-by-suburb" TargetMode="Externa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p:txBody>
          <a:bodyPr/>
          <a:lstStyle/>
          <a:p>
            <a:r>
              <a:rPr lang="en-US" dirty="0"/>
              <a:t>Project 1</a:t>
            </a:r>
          </a:p>
        </p:txBody>
      </p:sp>
      <p:sp>
        <p:nvSpPr>
          <p:cNvPr id="3" name="Subtitle 2">
            <a:extLst>
              <a:ext uri="{FF2B5EF4-FFF2-40B4-BE49-F238E27FC236}">
                <a16:creationId xmlns:a16="http://schemas.microsoft.com/office/drawing/2014/main" id="{1AFF0EFE-C50F-44EB-8978-B97795477C9E}"/>
              </a:ext>
            </a:extLst>
          </p:cNvPr>
          <p:cNvSpPr>
            <a:spLocks noGrp="1"/>
          </p:cNvSpPr>
          <p:nvPr>
            <p:ph type="subTitle" idx="1"/>
          </p:nvPr>
        </p:nvSpPr>
        <p:spPr/>
        <p:txBody>
          <a:bodyPr/>
          <a:lstStyle/>
          <a:p>
            <a:r>
              <a:rPr lang="en-US" dirty="0"/>
              <a:t>Monash bootcamp – Data analysis </a:t>
            </a:r>
          </a:p>
        </p:txBody>
      </p:sp>
      <p:pic>
        <p:nvPicPr>
          <p:cNvPr id="10" name="Picture Placeholder 9" descr="cityscape&#10;">
            <a:extLst>
              <a:ext uri="{FF2B5EF4-FFF2-40B4-BE49-F238E27FC236}">
                <a16:creationId xmlns:a16="http://schemas.microsoft.com/office/drawing/2014/main" id="{CF143FEA-6E93-4548-8A9B-318F437CD887}"/>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737989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049D11-079C-A01F-38A1-BA349BD589FB}"/>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10</a:t>
            </a:fld>
            <a:endParaRPr lang="en-US" noProof="0"/>
          </a:p>
        </p:txBody>
      </p:sp>
      <p:pic>
        <p:nvPicPr>
          <p:cNvPr id="6" name="Picture 5">
            <a:extLst>
              <a:ext uri="{FF2B5EF4-FFF2-40B4-BE49-F238E27FC236}">
                <a16:creationId xmlns:a16="http://schemas.microsoft.com/office/drawing/2014/main" id="{EEB58A44-2BAA-602B-3D19-29FA7B0728EF}"/>
              </a:ext>
            </a:extLst>
          </p:cNvPr>
          <p:cNvPicPr>
            <a:picLocks noChangeAspect="1"/>
          </p:cNvPicPr>
          <p:nvPr/>
        </p:nvPicPr>
        <p:blipFill>
          <a:blip r:embed="rId2"/>
          <a:stretch>
            <a:fillRect/>
          </a:stretch>
        </p:blipFill>
        <p:spPr>
          <a:xfrm>
            <a:off x="13459" y="1376196"/>
            <a:ext cx="6412075" cy="4119489"/>
          </a:xfrm>
          <a:prstGeom prst="rect">
            <a:avLst/>
          </a:prstGeom>
        </p:spPr>
      </p:pic>
      <p:pic>
        <p:nvPicPr>
          <p:cNvPr id="9" name="Picture 8">
            <a:extLst>
              <a:ext uri="{FF2B5EF4-FFF2-40B4-BE49-F238E27FC236}">
                <a16:creationId xmlns:a16="http://schemas.microsoft.com/office/drawing/2014/main" id="{8FF39E44-645C-0850-5B6D-E25721951A9C}"/>
              </a:ext>
            </a:extLst>
          </p:cNvPr>
          <p:cNvPicPr>
            <a:picLocks noChangeAspect="1"/>
          </p:cNvPicPr>
          <p:nvPr/>
        </p:nvPicPr>
        <p:blipFill>
          <a:blip r:embed="rId3"/>
          <a:stretch>
            <a:fillRect/>
          </a:stretch>
        </p:blipFill>
        <p:spPr>
          <a:xfrm>
            <a:off x="6632300" y="1376196"/>
            <a:ext cx="5543961" cy="4187345"/>
          </a:xfrm>
          <a:prstGeom prst="rect">
            <a:avLst/>
          </a:prstGeom>
        </p:spPr>
      </p:pic>
      <p:sp>
        <p:nvSpPr>
          <p:cNvPr id="13" name="Title 4">
            <a:extLst>
              <a:ext uri="{FF2B5EF4-FFF2-40B4-BE49-F238E27FC236}">
                <a16:creationId xmlns:a16="http://schemas.microsoft.com/office/drawing/2014/main" id="{A822CB4B-02D9-CD7F-5575-4E7618084878}"/>
              </a:ext>
            </a:extLst>
          </p:cNvPr>
          <p:cNvSpPr txBox="1">
            <a:spLocks/>
          </p:cNvSpPr>
          <p:nvPr/>
        </p:nvSpPr>
        <p:spPr>
          <a:xfrm>
            <a:off x="520700" y="214894"/>
            <a:ext cx="11150600" cy="920336"/>
          </a:xfrm>
          <a:prstGeom prst="rect">
            <a:avLst/>
          </a:prstGeom>
        </p:spPr>
        <p:txBody>
          <a:bodyPr vert="horz" lIns="0" tIns="0" rIns="0" bIns="0" rtlCol="0" anchor="b">
            <a:noAutofit/>
          </a:bodyPr>
          <a:lstStyle>
            <a:lvl1pPr algn="l" defTabSz="914400" rtl="0" eaLnBrk="1" latinLnBrk="0" hangingPunct="1">
              <a:lnSpc>
                <a:spcPct val="90000"/>
              </a:lnSpc>
              <a:spcBef>
                <a:spcPct val="0"/>
              </a:spcBef>
              <a:buNone/>
              <a:defRPr sz="3200" b="1" kern="1200" cap="all" baseline="0">
                <a:solidFill>
                  <a:schemeClr val="tx1"/>
                </a:solidFill>
                <a:latin typeface="+mj-lt"/>
                <a:ea typeface="+mj-ea"/>
                <a:cs typeface="+mj-cs"/>
              </a:defRPr>
            </a:lvl1pPr>
          </a:lstStyle>
          <a:p>
            <a:r>
              <a:rPr lang="en-US" dirty="0"/>
              <a:t>Q3. Which are the BOTTOM ten suburbs in Victoria? </a:t>
            </a:r>
            <a:br>
              <a:rPr lang="en-US" dirty="0"/>
            </a:br>
            <a:r>
              <a:rPr lang="en-US" dirty="0"/>
              <a:t>RENTAL Prices </a:t>
            </a:r>
          </a:p>
        </p:txBody>
      </p:sp>
      <p:pic>
        <p:nvPicPr>
          <p:cNvPr id="14" name="Picture 13">
            <a:extLst>
              <a:ext uri="{FF2B5EF4-FFF2-40B4-BE49-F238E27FC236}">
                <a16:creationId xmlns:a16="http://schemas.microsoft.com/office/drawing/2014/main" id="{EE92586F-9295-BED8-7219-A1153D06453E}"/>
              </a:ext>
            </a:extLst>
          </p:cNvPr>
          <p:cNvPicPr>
            <a:picLocks noChangeAspect="1"/>
          </p:cNvPicPr>
          <p:nvPr/>
        </p:nvPicPr>
        <p:blipFill>
          <a:blip r:embed="rId4"/>
          <a:stretch>
            <a:fillRect/>
          </a:stretch>
        </p:blipFill>
        <p:spPr>
          <a:xfrm>
            <a:off x="-12994" y="1376196"/>
            <a:ext cx="6515578" cy="4105608"/>
          </a:xfrm>
          <a:prstGeom prst="rect">
            <a:avLst/>
          </a:prstGeom>
        </p:spPr>
      </p:pic>
      <p:pic>
        <p:nvPicPr>
          <p:cNvPr id="15" name="Picture 14">
            <a:extLst>
              <a:ext uri="{FF2B5EF4-FFF2-40B4-BE49-F238E27FC236}">
                <a16:creationId xmlns:a16="http://schemas.microsoft.com/office/drawing/2014/main" id="{64E910F9-90B7-ACEE-0D59-FEF7B30B5C38}"/>
              </a:ext>
            </a:extLst>
          </p:cNvPr>
          <p:cNvPicPr>
            <a:picLocks noChangeAspect="1"/>
          </p:cNvPicPr>
          <p:nvPr/>
        </p:nvPicPr>
        <p:blipFill>
          <a:blip r:embed="rId5"/>
          <a:stretch>
            <a:fillRect/>
          </a:stretch>
        </p:blipFill>
        <p:spPr>
          <a:xfrm>
            <a:off x="6863507" y="1376196"/>
            <a:ext cx="5328493" cy="4143686"/>
          </a:xfrm>
          <a:prstGeom prst="rect">
            <a:avLst/>
          </a:prstGeom>
        </p:spPr>
      </p:pic>
    </p:spTree>
    <p:extLst>
      <p:ext uri="{BB962C8B-B14F-4D97-AF65-F5344CB8AC3E}">
        <p14:creationId xmlns:p14="http://schemas.microsoft.com/office/powerpoint/2010/main" val="2131979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3A6F33C-3AFE-474E-AC15-C00F368C3C6A}"/>
              </a:ext>
            </a:extLst>
          </p:cNvPr>
          <p:cNvSpPr>
            <a:spLocks noGrp="1"/>
          </p:cNvSpPr>
          <p:nvPr>
            <p:ph idx="15"/>
          </p:nvPr>
        </p:nvSpPr>
        <p:spPr/>
        <p:txBody>
          <a:bodyPr/>
          <a:lstStyle/>
          <a:p>
            <a:r>
              <a:rPr lang="en-US" dirty="0"/>
              <a:t>Hoppers crossing</a:t>
            </a:r>
          </a:p>
        </p:txBody>
      </p:sp>
      <p:pic>
        <p:nvPicPr>
          <p:cNvPr id="29" name="Picture Placeholder 28" descr="Marker with solid fill">
            <a:extLst>
              <a:ext uri="{FF2B5EF4-FFF2-40B4-BE49-F238E27FC236}">
                <a16:creationId xmlns:a16="http://schemas.microsoft.com/office/drawing/2014/main" id="{F0E35123-11A3-CD40-A44F-8A81B9105639}"/>
              </a:ext>
            </a:extLst>
          </p:cNvPr>
          <p:cNvPicPr>
            <a:picLocks noGrp="1" noChangeAspect="1"/>
          </p:cNvPicPr>
          <p:nvPr>
            <p:ph type="pic" sz="quarter" idx="21"/>
          </p:nvPr>
        </p:nvPicPr>
        <p:blipFill>
          <a:blip r:embed="rId3">
            <a:extLst>
              <a:ext uri="{96DAC541-7B7A-43D3-8B79-37D633B846F1}">
                <asvg:svgBlip xmlns:asvg="http://schemas.microsoft.com/office/drawing/2016/SVG/main" r:embed="rId4"/>
              </a:ext>
            </a:extLst>
          </a:blip>
          <a:srcRect/>
          <a:stretch/>
        </p:blipFill>
        <p:spPr>
          <a:xfrm>
            <a:off x="5282969" y="1850968"/>
            <a:ext cx="605487" cy="605487"/>
          </a:xfrm>
        </p:spPr>
      </p:pic>
      <p:pic>
        <p:nvPicPr>
          <p:cNvPr id="31" name="Picture Placeholder 30" descr="Marker with solid fill">
            <a:extLst>
              <a:ext uri="{FF2B5EF4-FFF2-40B4-BE49-F238E27FC236}">
                <a16:creationId xmlns:a16="http://schemas.microsoft.com/office/drawing/2014/main" id="{6BF407E9-98AE-2B40-90E3-1B14FC14FDB8}"/>
              </a:ext>
            </a:extLst>
          </p:cNvPr>
          <p:cNvPicPr>
            <a:picLocks noGrp="1" noChangeAspect="1"/>
          </p:cNvPicPr>
          <p:nvPr>
            <p:ph type="pic" sz="quarter" idx="22"/>
          </p:nvPr>
        </p:nvPicPr>
        <p:blipFill>
          <a:blip r:embed="rId3">
            <a:extLst>
              <a:ext uri="{96DAC541-7B7A-43D3-8B79-37D633B846F1}">
                <asvg:svgBlip xmlns:asvg="http://schemas.microsoft.com/office/drawing/2016/SVG/main" r:embed="rId4"/>
              </a:ext>
            </a:extLst>
          </a:blip>
          <a:srcRect/>
          <a:stretch/>
        </p:blipFill>
        <p:spPr>
          <a:xfrm>
            <a:off x="6298782" y="4906113"/>
            <a:ext cx="605487" cy="605487"/>
          </a:xfrm>
        </p:spPr>
      </p:pic>
      <p:sp>
        <p:nvSpPr>
          <p:cNvPr id="9" name="Content Placeholder 8">
            <a:extLst>
              <a:ext uri="{FF2B5EF4-FFF2-40B4-BE49-F238E27FC236}">
                <a16:creationId xmlns:a16="http://schemas.microsoft.com/office/drawing/2014/main" id="{A1EE8A19-6968-4C81-B180-20FEF61ADEE1}"/>
              </a:ext>
            </a:extLst>
          </p:cNvPr>
          <p:cNvSpPr>
            <a:spLocks noGrp="1"/>
          </p:cNvSpPr>
          <p:nvPr>
            <p:ph idx="20"/>
          </p:nvPr>
        </p:nvSpPr>
        <p:spPr/>
        <p:txBody>
          <a:bodyPr/>
          <a:lstStyle/>
          <a:p>
            <a:r>
              <a:rPr lang="en-US" dirty="0" err="1"/>
              <a:t>hastings</a:t>
            </a:r>
            <a:endParaRPr lang="en-US" dirty="0"/>
          </a:p>
        </p:txBody>
      </p:sp>
      <p:sp>
        <p:nvSpPr>
          <p:cNvPr id="4" name="Slide Number Placeholder 3">
            <a:extLst>
              <a:ext uri="{FF2B5EF4-FFF2-40B4-BE49-F238E27FC236}">
                <a16:creationId xmlns:a16="http://schemas.microsoft.com/office/drawing/2014/main" id="{CA1C0347-C2C9-46A2-B7A6-9653B525F7DD}"/>
              </a:ext>
            </a:extLst>
          </p:cNvPr>
          <p:cNvSpPr>
            <a:spLocks noGrp="1"/>
          </p:cNvSpPr>
          <p:nvPr>
            <p:ph type="sldNum" sz="quarter" idx="12"/>
          </p:nvPr>
        </p:nvSpPr>
        <p:spPr/>
        <p:txBody>
          <a:bodyPr/>
          <a:lstStyle/>
          <a:p>
            <a:fld id="{9EC71654-96A5-4280-94F3-931C61A9F92C}" type="slidenum">
              <a:rPr lang="en-US" smtClean="0"/>
              <a:pPr/>
              <a:t>11</a:t>
            </a:fld>
            <a:endParaRPr lang="en-US" dirty="0"/>
          </a:p>
        </p:txBody>
      </p:sp>
      <p:pic>
        <p:nvPicPr>
          <p:cNvPr id="22" name="Content Placeholder 21">
            <a:extLst>
              <a:ext uri="{FF2B5EF4-FFF2-40B4-BE49-F238E27FC236}">
                <a16:creationId xmlns:a16="http://schemas.microsoft.com/office/drawing/2014/main" id="{55B0F488-5F96-7385-347D-A82388EF19C7}"/>
              </a:ext>
            </a:extLst>
          </p:cNvPr>
          <p:cNvPicPr>
            <a:picLocks noGrp="1" noChangeAspect="1"/>
          </p:cNvPicPr>
          <p:nvPr>
            <p:ph idx="1"/>
          </p:nvPr>
        </p:nvPicPr>
        <p:blipFill>
          <a:blip r:embed="rId5"/>
          <a:stretch>
            <a:fillRect/>
          </a:stretch>
        </p:blipFill>
        <p:spPr>
          <a:xfrm>
            <a:off x="681038" y="2997665"/>
            <a:ext cx="4073525" cy="2578758"/>
          </a:xfrm>
          <a:prstGeom prst="rect">
            <a:avLst/>
          </a:prstGeom>
        </p:spPr>
      </p:pic>
      <p:pic>
        <p:nvPicPr>
          <p:cNvPr id="21" name="Content Placeholder 20">
            <a:extLst>
              <a:ext uri="{FF2B5EF4-FFF2-40B4-BE49-F238E27FC236}">
                <a16:creationId xmlns:a16="http://schemas.microsoft.com/office/drawing/2014/main" id="{50E2C2F7-7298-97CD-6FC2-EF814BF9FDE0}"/>
              </a:ext>
            </a:extLst>
          </p:cNvPr>
          <p:cNvPicPr>
            <a:picLocks noGrp="1" noChangeAspect="1"/>
          </p:cNvPicPr>
          <p:nvPr>
            <p:ph idx="19"/>
          </p:nvPr>
        </p:nvPicPr>
        <p:blipFill>
          <a:blip r:embed="rId6"/>
          <a:stretch>
            <a:fillRect/>
          </a:stretch>
        </p:blipFill>
        <p:spPr>
          <a:xfrm>
            <a:off x="7327900" y="1913251"/>
            <a:ext cx="4073525" cy="2304422"/>
          </a:xfrm>
          <a:prstGeom prst="rect">
            <a:avLst/>
          </a:prstGeom>
        </p:spPr>
      </p:pic>
      <p:graphicFrame>
        <p:nvGraphicFramePr>
          <p:cNvPr id="27" name="Table 17">
            <a:extLst>
              <a:ext uri="{FF2B5EF4-FFF2-40B4-BE49-F238E27FC236}">
                <a16:creationId xmlns:a16="http://schemas.microsoft.com/office/drawing/2014/main" id="{57A9D583-E39A-B416-C834-6BC3F7E96FEB}"/>
              </a:ext>
            </a:extLst>
          </p:cNvPr>
          <p:cNvGraphicFramePr>
            <a:graphicFrameLocks noGrp="1"/>
          </p:cNvGraphicFramePr>
          <p:nvPr>
            <p:extLst>
              <p:ext uri="{D42A27DB-BD31-4B8C-83A1-F6EECF244321}">
                <p14:modId xmlns:p14="http://schemas.microsoft.com/office/powerpoint/2010/main" val="3349671697"/>
              </p:ext>
            </p:extLst>
          </p:nvPr>
        </p:nvGraphicFramePr>
        <p:xfrm>
          <a:off x="681037" y="5576423"/>
          <a:ext cx="4073526" cy="741680"/>
        </p:xfrm>
        <a:graphic>
          <a:graphicData uri="http://schemas.openxmlformats.org/drawingml/2006/table">
            <a:tbl>
              <a:tblPr firstRow="1" bandRow="1">
                <a:tableStyleId>{5C22544A-7EE6-4342-B048-85BDC9FD1C3A}</a:tableStyleId>
              </a:tblPr>
              <a:tblGrid>
                <a:gridCol w="1357842">
                  <a:extLst>
                    <a:ext uri="{9D8B030D-6E8A-4147-A177-3AD203B41FA5}">
                      <a16:colId xmlns:a16="http://schemas.microsoft.com/office/drawing/2014/main" val="377973837"/>
                    </a:ext>
                  </a:extLst>
                </a:gridCol>
                <a:gridCol w="1357842">
                  <a:extLst>
                    <a:ext uri="{9D8B030D-6E8A-4147-A177-3AD203B41FA5}">
                      <a16:colId xmlns:a16="http://schemas.microsoft.com/office/drawing/2014/main" val="2914274024"/>
                    </a:ext>
                  </a:extLst>
                </a:gridCol>
                <a:gridCol w="1357842">
                  <a:extLst>
                    <a:ext uri="{9D8B030D-6E8A-4147-A177-3AD203B41FA5}">
                      <a16:colId xmlns:a16="http://schemas.microsoft.com/office/drawing/2014/main" val="349582409"/>
                    </a:ext>
                  </a:extLst>
                </a:gridCol>
              </a:tblGrid>
              <a:tr h="370840">
                <a:tc>
                  <a:txBody>
                    <a:bodyPr/>
                    <a:lstStyle/>
                    <a:p>
                      <a:pPr algn="ctr"/>
                      <a:r>
                        <a:rPr lang="en-AU" dirty="0"/>
                        <a:t>2010</a:t>
                      </a:r>
                    </a:p>
                  </a:txBody>
                  <a:tcPr/>
                </a:tc>
                <a:tc>
                  <a:txBody>
                    <a:bodyPr/>
                    <a:lstStyle/>
                    <a:p>
                      <a:pPr algn="ctr"/>
                      <a:r>
                        <a:rPr lang="en-AU" dirty="0"/>
                        <a:t>2020</a:t>
                      </a:r>
                    </a:p>
                  </a:txBody>
                  <a:tcPr/>
                </a:tc>
                <a:tc>
                  <a:txBody>
                    <a:bodyPr/>
                    <a:lstStyle/>
                    <a:p>
                      <a:pPr algn="ctr"/>
                      <a:r>
                        <a:rPr lang="en-AU" dirty="0"/>
                        <a:t>(+)</a:t>
                      </a:r>
                    </a:p>
                  </a:txBody>
                  <a:tcPr/>
                </a:tc>
                <a:extLst>
                  <a:ext uri="{0D108BD9-81ED-4DB2-BD59-A6C34878D82A}">
                    <a16:rowId xmlns:a16="http://schemas.microsoft.com/office/drawing/2014/main" val="113995573"/>
                  </a:ext>
                </a:extLst>
              </a:tr>
              <a:tr h="370840">
                <a:tc>
                  <a:txBody>
                    <a:bodyPr/>
                    <a:lstStyle/>
                    <a:p>
                      <a:pPr algn="ctr"/>
                      <a:r>
                        <a:rPr lang="en-AU" dirty="0"/>
                        <a:t>7,767</a:t>
                      </a:r>
                    </a:p>
                  </a:txBody>
                  <a:tcPr>
                    <a:solidFill>
                      <a:schemeClr val="accent5">
                        <a:lumMod val="40000"/>
                        <a:lumOff val="60000"/>
                      </a:schemeClr>
                    </a:solidFill>
                  </a:tcPr>
                </a:tc>
                <a:tc>
                  <a:txBody>
                    <a:bodyPr/>
                    <a:lstStyle/>
                    <a:p>
                      <a:pPr algn="ctr"/>
                      <a:r>
                        <a:rPr lang="en-AU" dirty="0"/>
                        <a:t>4,387</a:t>
                      </a:r>
                    </a:p>
                  </a:txBody>
                  <a:tcPr>
                    <a:solidFill>
                      <a:schemeClr val="accent5">
                        <a:lumMod val="40000"/>
                        <a:lumOff val="60000"/>
                      </a:schemeClr>
                    </a:solidFill>
                  </a:tcPr>
                </a:tc>
                <a:tc>
                  <a:txBody>
                    <a:bodyPr/>
                    <a:lstStyle/>
                    <a:p>
                      <a:pPr algn="ctr"/>
                      <a:r>
                        <a:rPr lang="en-AU" dirty="0"/>
                        <a:t>3,380</a:t>
                      </a:r>
                    </a:p>
                  </a:txBody>
                  <a:tcPr>
                    <a:solidFill>
                      <a:schemeClr val="accent5">
                        <a:lumMod val="40000"/>
                        <a:lumOff val="60000"/>
                      </a:schemeClr>
                    </a:solidFill>
                  </a:tcPr>
                </a:tc>
                <a:extLst>
                  <a:ext uri="{0D108BD9-81ED-4DB2-BD59-A6C34878D82A}">
                    <a16:rowId xmlns:a16="http://schemas.microsoft.com/office/drawing/2014/main" val="1637932706"/>
                  </a:ext>
                </a:extLst>
              </a:tr>
            </a:tbl>
          </a:graphicData>
        </a:graphic>
      </p:graphicFrame>
      <p:graphicFrame>
        <p:nvGraphicFramePr>
          <p:cNvPr id="28" name="Table 27">
            <a:extLst>
              <a:ext uri="{FF2B5EF4-FFF2-40B4-BE49-F238E27FC236}">
                <a16:creationId xmlns:a16="http://schemas.microsoft.com/office/drawing/2014/main" id="{CDB6CE3E-4C8B-F2A0-EC6B-C3EACEA249F1}"/>
              </a:ext>
            </a:extLst>
          </p:cNvPr>
          <p:cNvGraphicFramePr>
            <a:graphicFrameLocks noGrp="1"/>
          </p:cNvGraphicFramePr>
          <p:nvPr>
            <p:extLst>
              <p:ext uri="{D42A27DB-BD31-4B8C-83A1-F6EECF244321}">
                <p14:modId xmlns:p14="http://schemas.microsoft.com/office/powerpoint/2010/main" val="2059506051"/>
              </p:ext>
            </p:extLst>
          </p:nvPr>
        </p:nvGraphicFramePr>
        <p:xfrm>
          <a:off x="7327898" y="1169453"/>
          <a:ext cx="4073526" cy="736600"/>
        </p:xfrm>
        <a:graphic>
          <a:graphicData uri="http://schemas.openxmlformats.org/drawingml/2006/table">
            <a:tbl>
              <a:tblPr firstRow="1" bandRow="1">
                <a:tableStyleId>{5C22544A-7EE6-4342-B048-85BDC9FD1C3A}</a:tableStyleId>
              </a:tblPr>
              <a:tblGrid>
                <a:gridCol w="1357842">
                  <a:extLst>
                    <a:ext uri="{9D8B030D-6E8A-4147-A177-3AD203B41FA5}">
                      <a16:colId xmlns:a16="http://schemas.microsoft.com/office/drawing/2014/main" val="377973837"/>
                    </a:ext>
                  </a:extLst>
                </a:gridCol>
                <a:gridCol w="1357842">
                  <a:extLst>
                    <a:ext uri="{9D8B030D-6E8A-4147-A177-3AD203B41FA5}">
                      <a16:colId xmlns:a16="http://schemas.microsoft.com/office/drawing/2014/main" val="2914274024"/>
                    </a:ext>
                  </a:extLst>
                </a:gridCol>
                <a:gridCol w="1357842">
                  <a:extLst>
                    <a:ext uri="{9D8B030D-6E8A-4147-A177-3AD203B41FA5}">
                      <a16:colId xmlns:a16="http://schemas.microsoft.com/office/drawing/2014/main" val="349582409"/>
                    </a:ext>
                  </a:extLst>
                </a:gridCol>
              </a:tblGrid>
              <a:tr h="336252">
                <a:tc>
                  <a:txBody>
                    <a:bodyPr/>
                    <a:lstStyle/>
                    <a:p>
                      <a:pPr algn="ctr"/>
                      <a:r>
                        <a:rPr lang="en-AU" dirty="0"/>
                        <a:t>2010</a:t>
                      </a:r>
                    </a:p>
                  </a:txBody>
                  <a:tcPr>
                    <a:solidFill>
                      <a:schemeClr val="tx2"/>
                    </a:solidFill>
                  </a:tcPr>
                </a:tc>
                <a:tc>
                  <a:txBody>
                    <a:bodyPr/>
                    <a:lstStyle/>
                    <a:p>
                      <a:pPr algn="ctr"/>
                      <a:r>
                        <a:rPr lang="en-AU" dirty="0"/>
                        <a:t>2020</a:t>
                      </a:r>
                    </a:p>
                  </a:txBody>
                  <a:tcPr>
                    <a:solidFill>
                      <a:schemeClr val="tx2"/>
                    </a:solidFill>
                  </a:tcPr>
                </a:tc>
                <a:tc>
                  <a:txBody>
                    <a:bodyPr/>
                    <a:lstStyle/>
                    <a:p>
                      <a:pPr algn="ctr"/>
                      <a:r>
                        <a:rPr lang="en-AU" dirty="0"/>
                        <a:t>(+)</a:t>
                      </a:r>
                    </a:p>
                  </a:txBody>
                  <a:tcPr>
                    <a:solidFill>
                      <a:schemeClr val="tx2"/>
                    </a:solidFill>
                  </a:tcPr>
                </a:tc>
                <a:extLst>
                  <a:ext uri="{0D108BD9-81ED-4DB2-BD59-A6C34878D82A}">
                    <a16:rowId xmlns:a16="http://schemas.microsoft.com/office/drawing/2014/main" val="113995573"/>
                  </a:ext>
                </a:extLst>
              </a:tr>
              <a:tr h="370840">
                <a:tc>
                  <a:txBody>
                    <a:bodyPr/>
                    <a:lstStyle/>
                    <a:p>
                      <a:pPr algn="ctr"/>
                      <a:r>
                        <a:rPr lang="en-AU" dirty="0"/>
                        <a:t>794</a:t>
                      </a:r>
                    </a:p>
                  </a:txBody>
                  <a:tcPr>
                    <a:solidFill>
                      <a:schemeClr val="tx2">
                        <a:lumMod val="20000"/>
                        <a:lumOff val="80000"/>
                      </a:schemeClr>
                    </a:solidFill>
                  </a:tcPr>
                </a:tc>
                <a:tc>
                  <a:txBody>
                    <a:bodyPr/>
                    <a:lstStyle/>
                    <a:p>
                      <a:pPr algn="ctr"/>
                      <a:r>
                        <a:rPr lang="en-AU" dirty="0"/>
                        <a:t>964</a:t>
                      </a:r>
                    </a:p>
                  </a:txBody>
                  <a:tcPr>
                    <a:solidFill>
                      <a:schemeClr val="tx2">
                        <a:lumMod val="20000"/>
                        <a:lumOff val="80000"/>
                      </a:schemeClr>
                    </a:solidFill>
                  </a:tcPr>
                </a:tc>
                <a:tc>
                  <a:txBody>
                    <a:bodyPr/>
                    <a:lstStyle/>
                    <a:p>
                      <a:pPr algn="ctr"/>
                      <a:r>
                        <a:rPr lang="en-AU" dirty="0"/>
                        <a:t>- 170</a:t>
                      </a:r>
                    </a:p>
                  </a:txBody>
                  <a:tcPr>
                    <a:solidFill>
                      <a:schemeClr val="tx2">
                        <a:lumMod val="20000"/>
                        <a:lumOff val="80000"/>
                      </a:schemeClr>
                    </a:solidFill>
                  </a:tcPr>
                </a:tc>
                <a:extLst>
                  <a:ext uri="{0D108BD9-81ED-4DB2-BD59-A6C34878D82A}">
                    <a16:rowId xmlns:a16="http://schemas.microsoft.com/office/drawing/2014/main" val="1637932706"/>
                  </a:ext>
                </a:extLst>
              </a:tr>
            </a:tbl>
          </a:graphicData>
        </a:graphic>
      </p:graphicFrame>
      <p:sp>
        <p:nvSpPr>
          <p:cNvPr id="32" name="Title 1">
            <a:extLst>
              <a:ext uri="{FF2B5EF4-FFF2-40B4-BE49-F238E27FC236}">
                <a16:creationId xmlns:a16="http://schemas.microsoft.com/office/drawing/2014/main" id="{1A6C5F8B-C9E9-B941-1CA5-4D13A8B6D233}"/>
              </a:ext>
            </a:extLst>
          </p:cNvPr>
          <p:cNvSpPr txBox="1">
            <a:spLocks/>
          </p:cNvSpPr>
          <p:nvPr/>
        </p:nvSpPr>
        <p:spPr>
          <a:xfrm>
            <a:off x="525462" y="233473"/>
            <a:ext cx="11150600" cy="920336"/>
          </a:xfrm>
          <a:prstGeom prst="rect">
            <a:avLst/>
          </a:prstGeom>
        </p:spPr>
        <p:txBody>
          <a:bodyPr vert="horz" lIns="0" tIns="0" rIns="0" bIns="0" rtlCol="0" anchor="b">
            <a:noAutofit/>
          </a:bodyPr>
          <a:lstStyle>
            <a:lvl1pPr algn="l" defTabSz="914400" rtl="0" eaLnBrk="1" latinLnBrk="0" hangingPunct="1">
              <a:lnSpc>
                <a:spcPct val="90000"/>
              </a:lnSpc>
              <a:spcBef>
                <a:spcPct val="0"/>
              </a:spcBef>
              <a:buNone/>
              <a:defRPr sz="3200" b="1" kern="1200" cap="all" baseline="0">
                <a:solidFill>
                  <a:schemeClr val="tx1"/>
                </a:solidFill>
                <a:latin typeface="+mj-lt"/>
                <a:ea typeface="+mj-ea"/>
                <a:cs typeface="+mj-cs"/>
              </a:defRPr>
            </a:lvl1pPr>
          </a:lstStyle>
          <a:p>
            <a:r>
              <a:rPr lang="en-US" dirty="0"/>
              <a:t>Q4 which are the suburbs with the highest and lower number of leased properties</a:t>
            </a:r>
          </a:p>
        </p:txBody>
      </p:sp>
    </p:spTree>
    <p:extLst>
      <p:ext uri="{BB962C8B-B14F-4D97-AF65-F5344CB8AC3E}">
        <p14:creationId xmlns:p14="http://schemas.microsoft.com/office/powerpoint/2010/main" val="1725602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46485E-3431-6BFB-EF06-E400576E9282}"/>
              </a:ext>
            </a:extLst>
          </p:cNvPr>
          <p:cNvSpPr>
            <a:spLocks noGrp="1"/>
          </p:cNvSpPr>
          <p:nvPr>
            <p:ph type="sldNum" sz="quarter" idx="12"/>
          </p:nvPr>
        </p:nvSpPr>
        <p:spPr/>
        <p:txBody>
          <a:bodyPr/>
          <a:lstStyle/>
          <a:p>
            <a:fld id="{9EC71654-96A5-4280-94F3-931C61A9F92C}" type="slidenum">
              <a:rPr lang="en-US" noProof="0" smtClean="0"/>
              <a:pPr/>
              <a:t>12</a:t>
            </a:fld>
            <a:endParaRPr lang="en-US" noProof="0" dirty="0"/>
          </a:p>
        </p:txBody>
      </p:sp>
      <p:sp>
        <p:nvSpPr>
          <p:cNvPr id="6" name="Title 4">
            <a:extLst>
              <a:ext uri="{FF2B5EF4-FFF2-40B4-BE49-F238E27FC236}">
                <a16:creationId xmlns:a16="http://schemas.microsoft.com/office/drawing/2014/main" id="{98BFBA12-0D1D-0601-5D20-BE042D20D7C9}"/>
              </a:ext>
            </a:extLst>
          </p:cNvPr>
          <p:cNvSpPr>
            <a:spLocks noGrp="1"/>
          </p:cNvSpPr>
          <p:nvPr>
            <p:ph type="title"/>
          </p:nvPr>
        </p:nvSpPr>
        <p:spPr>
          <a:xfrm>
            <a:off x="520700" y="227858"/>
            <a:ext cx="11150600" cy="920336"/>
          </a:xfrm>
        </p:spPr>
        <p:txBody>
          <a:bodyPr anchor="b">
            <a:normAutofit/>
          </a:bodyPr>
          <a:lstStyle/>
          <a:p>
            <a:r>
              <a:rPr lang="en-US" sz="3600" b="1" dirty="0">
                <a:effectLst/>
              </a:rPr>
              <a:t>Q5</a:t>
            </a:r>
            <a:r>
              <a:rPr lang="en-US" sz="2200" dirty="0"/>
              <a:t>.</a:t>
            </a:r>
            <a:r>
              <a:rPr lang="en-US" dirty="0"/>
              <a:t>CORRELATION BETWEEN </a:t>
            </a:r>
            <a:r>
              <a:rPr lang="en-US" b="1" dirty="0">
                <a:effectLst/>
              </a:rPr>
              <a:t>House PRICE &amp; RENTAL PRICE</a:t>
            </a:r>
            <a:br>
              <a:rPr lang="en-US" sz="2200" b="0" dirty="0">
                <a:effectLst/>
              </a:rPr>
            </a:br>
            <a:endParaRPr lang="en-AU" sz="2200" dirty="0"/>
          </a:p>
        </p:txBody>
      </p:sp>
      <p:pic>
        <p:nvPicPr>
          <p:cNvPr id="11" name="Content Placeholder 10" descr="Chart, scatter chart&#10;&#10;Description automatically generated">
            <a:extLst>
              <a:ext uri="{FF2B5EF4-FFF2-40B4-BE49-F238E27FC236}">
                <a16:creationId xmlns:a16="http://schemas.microsoft.com/office/drawing/2014/main" id="{F81D5EF4-22E2-7645-BC56-B37A6E29E782}"/>
              </a:ext>
            </a:extLst>
          </p:cNvPr>
          <p:cNvPicPr>
            <a:picLocks noGrp="1" noChangeAspect="1"/>
          </p:cNvPicPr>
          <p:nvPr>
            <p:ph sz="half" idx="1"/>
          </p:nvPr>
        </p:nvPicPr>
        <p:blipFill>
          <a:blip r:embed="rId3"/>
          <a:stretch>
            <a:fillRect/>
          </a:stretch>
        </p:blipFill>
        <p:spPr>
          <a:xfrm>
            <a:off x="520700" y="878564"/>
            <a:ext cx="3535485" cy="2526645"/>
          </a:xfrm>
        </p:spPr>
      </p:pic>
      <p:pic>
        <p:nvPicPr>
          <p:cNvPr id="14" name="Content Placeholder 13" descr="Chart, scatter chart&#10;&#10;Description automatically generated">
            <a:extLst>
              <a:ext uri="{FF2B5EF4-FFF2-40B4-BE49-F238E27FC236}">
                <a16:creationId xmlns:a16="http://schemas.microsoft.com/office/drawing/2014/main" id="{ED48F2C0-54AD-5F4A-9D85-335FB43672D7}"/>
              </a:ext>
            </a:extLst>
          </p:cNvPr>
          <p:cNvPicPr>
            <a:picLocks noGrp="1" noChangeAspect="1"/>
          </p:cNvPicPr>
          <p:nvPr>
            <p:ph sz="half" idx="2"/>
          </p:nvPr>
        </p:nvPicPr>
        <p:blipFill>
          <a:blip r:embed="rId4"/>
          <a:stretch>
            <a:fillRect/>
          </a:stretch>
        </p:blipFill>
        <p:spPr>
          <a:xfrm>
            <a:off x="4396275" y="878564"/>
            <a:ext cx="3535485" cy="2526645"/>
          </a:xfrm>
        </p:spPr>
      </p:pic>
      <p:sp>
        <p:nvSpPr>
          <p:cNvPr id="21" name="TextBox 20">
            <a:extLst>
              <a:ext uri="{FF2B5EF4-FFF2-40B4-BE49-F238E27FC236}">
                <a16:creationId xmlns:a16="http://schemas.microsoft.com/office/drawing/2014/main" id="{2758CBC5-E0F0-4240-9557-E4F595EBDCAA}"/>
              </a:ext>
            </a:extLst>
          </p:cNvPr>
          <p:cNvSpPr txBox="1"/>
          <p:nvPr/>
        </p:nvSpPr>
        <p:spPr>
          <a:xfrm>
            <a:off x="520700" y="3421908"/>
            <a:ext cx="3530845" cy="553998"/>
          </a:xfrm>
          <a:prstGeom prst="rect">
            <a:avLst/>
          </a:prstGeom>
          <a:noFill/>
        </p:spPr>
        <p:txBody>
          <a:bodyPr wrap="square" rtlCol="0">
            <a:spAutoFit/>
          </a:bodyPr>
          <a:lstStyle/>
          <a:p>
            <a:r>
              <a:rPr lang="en-AU" sz="1000" dirty="0"/>
              <a:t>The equation of the best-fit linear regression line for this chart is </a:t>
            </a:r>
          </a:p>
          <a:p>
            <a:r>
              <a:rPr lang="en-AU" sz="1000" dirty="0"/>
              <a:t>y=0.03x+342.56 </a:t>
            </a:r>
          </a:p>
          <a:p>
            <a:r>
              <a:rPr lang="en-AU" sz="1000" dirty="0"/>
              <a:t>The r-squared correlation coefficient for this line is </a:t>
            </a:r>
            <a:r>
              <a:rPr lang="en-AU" sz="1000" b="1" dirty="0"/>
              <a:t>0.86</a:t>
            </a:r>
            <a:endParaRPr lang="en-US" sz="1000" b="1" dirty="0"/>
          </a:p>
        </p:txBody>
      </p:sp>
      <p:sp>
        <p:nvSpPr>
          <p:cNvPr id="22" name="TextBox 21">
            <a:extLst>
              <a:ext uri="{FF2B5EF4-FFF2-40B4-BE49-F238E27FC236}">
                <a16:creationId xmlns:a16="http://schemas.microsoft.com/office/drawing/2014/main" id="{5C672328-92AA-9647-BE2A-4B44981A851D}"/>
              </a:ext>
            </a:extLst>
          </p:cNvPr>
          <p:cNvSpPr txBox="1"/>
          <p:nvPr/>
        </p:nvSpPr>
        <p:spPr>
          <a:xfrm>
            <a:off x="4396275" y="3421908"/>
            <a:ext cx="3535485" cy="553998"/>
          </a:xfrm>
          <a:prstGeom prst="rect">
            <a:avLst/>
          </a:prstGeom>
          <a:noFill/>
        </p:spPr>
        <p:txBody>
          <a:bodyPr wrap="square" rtlCol="0">
            <a:spAutoFit/>
          </a:bodyPr>
          <a:lstStyle/>
          <a:p>
            <a:r>
              <a:rPr lang="en-AU" sz="1000" dirty="0"/>
              <a:t>The equation of the best-fit linear regression line for this chart is </a:t>
            </a:r>
          </a:p>
          <a:p>
            <a:r>
              <a:rPr lang="en-AU" sz="1000" dirty="0"/>
              <a:t>y=0.08x+237.46 </a:t>
            </a:r>
          </a:p>
          <a:p>
            <a:r>
              <a:rPr lang="en-AU" sz="1000" dirty="0">
                <a:highlight>
                  <a:srgbClr val="FFFF00"/>
                </a:highlight>
              </a:rPr>
              <a:t>The r-squared correlation coefficient for this line is </a:t>
            </a:r>
            <a:r>
              <a:rPr lang="en-AU" sz="1000" b="1" dirty="0">
                <a:highlight>
                  <a:srgbClr val="FFFF00"/>
                </a:highlight>
              </a:rPr>
              <a:t>0.96</a:t>
            </a:r>
            <a:endParaRPr lang="en-US" sz="1000" b="1" dirty="0">
              <a:highlight>
                <a:srgbClr val="FFFF00"/>
              </a:highlight>
            </a:endParaRPr>
          </a:p>
        </p:txBody>
      </p:sp>
      <p:pic>
        <p:nvPicPr>
          <p:cNvPr id="23" name="Content Placeholder 8" descr="Chart, scatter chart&#10;&#10;Description automatically generated">
            <a:extLst>
              <a:ext uri="{FF2B5EF4-FFF2-40B4-BE49-F238E27FC236}">
                <a16:creationId xmlns:a16="http://schemas.microsoft.com/office/drawing/2014/main" id="{CB8B7EB0-72CC-1145-B601-68ABF0EA117C}"/>
              </a:ext>
            </a:extLst>
          </p:cNvPr>
          <p:cNvPicPr>
            <a:picLocks noChangeAspect="1"/>
          </p:cNvPicPr>
          <p:nvPr/>
        </p:nvPicPr>
        <p:blipFill>
          <a:blip r:embed="rId5"/>
          <a:stretch>
            <a:fillRect/>
          </a:stretch>
        </p:blipFill>
        <p:spPr>
          <a:xfrm>
            <a:off x="8271850" y="878564"/>
            <a:ext cx="3535486" cy="2526645"/>
          </a:xfrm>
          <a:prstGeom prst="rect">
            <a:avLst/>
          </a:prstGeom>
        </p:spPr>
      </p:pic>
      <p:sp>
        <p:nvSpPr>
          <p:cNvPr id="24" name="TextBox 23">
            <a:extLst>
              <a:ext uri="{FF2B5EF4-FFF2-40B4-BE49-F238E27FC236}">
                <a16:creationId xmlns:a16="http://schemas.microsoft.com/office/drawing/2014/main" id="{8EBCBBCF-859F-F64A-A2AA-2E62152A1832}"/>
              </a:ext>
            </a:extLst>
          </p:cNvPr>
          <p:cNvSpPr txBox="1"/>
          <p:nvPr/>
        </p:nvSpPr>
        <p:spPr>
          <a:xfrm>
            <a:off x="8271850" y="3421908"/>
            <a:ext cx="3535485" cy="553998"/>
          </a:xfrm>
          <a:prstGeom prst="rect">
            <a:avLst/>
          </a:prstGeom>
          <a:noFill/>
        </p:spPr>
        <p:txBody>
          <a:bodyPr wrap="square" rtlCol="0">
            <a:spAutoFit/>
          </a:bodyPr>
          <a:lstStyle/>
          <a:p>
            <a:r>
              <a:rPr lang="en-AU" sz="1000" dirty="0"/>
              <a:t>The equation of the best-fit linear regression line for this chart is y=0.05x+510.34 </a:t>
            </a:r>
          </a:p>
          <a:p>
            <a:r>
              <a:rPr lang="en-AU" sz="1000" dirty="0"/>
              <a:t>The r-squared correlation coefficient for this line is </a:t>
            </a:r>
            <a:r>
              <a:rPr lang="en-AU" sz="1000" b="1" dirty="0"/>
              <a:t>0.66</a:t>
            </a:r>
            <a:endParaRPr lang="en-US" sz="1000" b="1" dirty="0"/>
          </a:p>
        </p:txBody>
      </p:sp>
      <p:grpSp>
        <p:nvGrpSpPr>
          <p:cNvPr id="4" name="Group 3">
            <a:extLst>
              <a:ext uri="{FF2B5EF4-FFF2-40B4-BE49-F238E27FC236}">
                <a16:creationId xmlns:a16="http://schemas.microsoft.com/office/drawing/2014/main" id="{22BB68CA-7724-F5D4-53D0-B1356EF64FBF}"/>
              </a:ext>
            </a:extLst>
          </p:cNvPr>
          <p:cNvGrpSpPr/>
          <p:nvPr/>
        </p:nvGrpSpPr>
        <p:grpSpPr>
          <a:xfrm>
            <a:off x="1357435" y="4197741"/>
            <a:ext cx="4940189" cy="2526645"/>
            <a:chOff x="1357435" y="4197741"/>
            <a:chExt cx="4940189" cy="2526645"/>
          </a:xfrm>
        </p:grpSpPr>
        <p:pic>
          <p:nvPicPr>
            <p:cNvPr id="26" name="Content Placeholder 11" descr="Chart, scatter chart&#10;&#10;Description automatically generated">
              <a:extLst>
                <a:ext uri="{FF2B5EF4-FFF2-40B4-BE49-F238E27FC236}">
                  <a16:creationId xmlns:a16="http://schemas.microsoft.com/office/drawing/2014/main" id="{E604A749-DD8D-F940-B09A-4D570479B1BE}"/>
                </a:ext>
              </a:extLst>
            </p:cNvPr>
            <p:cNvPicPr>
              <a:picLocks noChangeAspect="1"/>
            </p:cNvPicPr>
            <p:nvPr/>
          </p:nvPicPr>
          <p:blipFill>
            <a:blip r:embed="rId6"/>
            <a:stretch>
              <a:fillRect/>
            </a:stretch>
          </p:blipFill>
          <p:spPr>
            <a:xfrm>
              <a:off x="1357435" y="4197741"/>
              <a:ext cx="3535485" cy="2526645"/>
            </a:xfrm>
            <a:prstGeom prst="rect">
              <a:avLst/>
            </a:prstGeom>
          </p:spPr>
        </p:pic>
        <p:sp>
          <p:nvSpPr>
            <p:cNvPr id="33" name="TextBox 32">
              <a:extLst>
                <a:ext uri="{FF2B5EF4-FFF2-40B4-BE49-F238E27FC236}">
                  <a16:creationId xmlns:a16="http://schemas.microsoft.com/office/drawing/2014/main" id="{47F4B586-8F29-3146-A120-77423E74FF6C}"/>
                </a:ext>
              </a:extLst>
            </p:cNvPr>
            <p:cNvSpPr txBox="1"/>
            <p:nvPr/>
          </p:nvSpPr>
          <p:spPr>
            <a:xfrm>
              <a:off x="4893297" y="5173904"/>
              <a:ext cx="1404327" cy="553998"/>
            </a:xfrm>
            <a:prstGeom prst="rect">
              <a:avLst/>
            </a:prstGeom>
            <a:noFill/>
          </p:spPr>
          <p:txBody>
            <a:bodyPr wrap="square" rtlCol="0">
              <a:spAutoFit/>
            </a:bodyPr>
            <a:lstStyle/>
            <a:p>
              <a:r>
                <a:rPr lang="en-AU" sz="1000" dirty="0"/>
                <a:t>The r-squared correlation coefficient for this line is </a:t>
              </a:r>
              <a:r>
                <a:rPr lang="en-AU" sz="1000" b="1" dirty="0"/>
                <a:t>0.94</a:t>
              </a:r>
              <a:endParaRPr lang="en-US" sz="1000" b="1" dirty="0"/>
            </a:p>
          </p:txBody>
        </p:sp>
      </p:grpSp>
      <p:grpSp>
        <p:nvGrpSpPr>
          <p:cNvPr id="3" name="Group 2">
            <a:extLst>
              <a:ext uri="{FF2B5EF4-FFF2-40B4-BE49-F238E27FC236}">
                <a16:creationId xmlns:a16="http://schemas.microsoft.com/office/drawing/2014/main" id="{0306186F-0D94-FF38-2366-325FF9BC9612}"/>
              </a:ext>
            </a:extLst>
          </p:cNvPr>
          <p:cNvGrpSpPr/>
          <p:nvPr/>
        </p:nvGrpSpPr>
        <p:grpSpPr>
          <a:xfrm>
            <a:off x="6360565" y="4197741"/>
            <a:ext cx="4962490" cy="2526645"/>
            <a:chOff x="6360565" y="4197741"/>
            <a:chExt cx="4962490" cy="2526645"/>
          </a:xfrm>
        </p:grpSpPr>
        <p:pic>
          <p:nvPicPr>
            <p:cNvPr id="28" name="Picture 27" descr="Chart, scatter chart&#10;&#10;Description automatically generated">
              <a:extLst>
                <a:ext uri="{FF2B5EF4-FFF2-40B4-BE49-F238E27FC236}">
                  <a16:creationId xmlns:a16="http://schemas.microsoft.com/office/drawing/2014/main" id="{F47D377C-FE4C-C940-99F3-83FFF3625AB0}"/>
                </a:ext>
              </a:extLst>
            </p:cNvPr>
            <p:cNvPicPr>
              <a:picLocks noChangeAspect="1"/>
            </p:cNvPicPr>
            <p:nvPr/>
          </p:nvPicPr>
          <p:blipFill>
            <a:blip r:embed="rId7"/>
            <a:stretch>
              <a:fillRect/>
            </a:stretch>
          </p:blipFill>
          <p:spPr>
            <a:xfrm>
              <a:off x="6360565" y="4197741"/>
              <a:ext cx="3535485" cy="2526645"/>
            </a:xfrm>
            <a:prstGeom prst="rect">
              <a:avLst/>
            </a:prstGeom>
          </p:spPr>
        </p:pic>
        <p:sp>
          <p:nvSpPr>
            <p:cNvPr id="34" name="TextBox 33">
              <a:extLst>
                <a:ext uri="{FF2B5EF4-FFF2-40B4-BE49-F238E27FC236}">
                  <a16:creationId xmlns:a16="http://schemas.microsoft.com/office/drawing/2014/main" id="{E06A031B-A9C9-4740-A168-373A9B49271B}"/>
                </a:ext>
              </a:extLst>
            </p:cNvPr>
            <p:cNvSpPr txBox="1"/>
            <p:nvPr/>
          </p:nvSpPr>
          <p:spPr>
            <a:xfrm>
              <a:off x="9918728" y="5173904"/>
              <a:ext cx="1404327" cy="553998"/>
            </a:xfrm>
            <a:prstGeom prst="rect">
              <a:avLst/>
            </a:prstGeom>
            <a:noFill/>
          </p:spPr>
          <p:txBody>
            <a:bodyPr wrap="square" rtlCol="0">
              <a:spAutoFit/>
            </a:bodyPr>
            <a:lstStyle/>
            <a:p>
              <a:r>
                <a:rPr lang="en-AU" sz="1000" dirty="0"/>
                <a:t>The r-squared correlation coefficient for this line is </a:t>
              </a:r>
              <a:r>
                <a:rPr lang="en-AU" sz="1000" b="1" dirty="0"/>
                <a:t>0.87</a:t>
              </a:r>
              <a:endParaRPr lang="en-US" sz="1000" b="1" dirty="0"/>
            </a:p>
          </p:txBody>
        </p:sp>
      </p:grpSp>
    </p:spTree>
    <p:extLst>
      <p:ext uri="{BB962C8B-B14F-4D97-AF65-F5344CB8AC3E}">
        <p14:creationId xmlns:p14="http://schemas.microsoft.com/office/powerpoint/2010/main" val="1295634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46485E-3431-6BFB-EF06-E400576E9282}"/>
              </a:ext>
            </a:extLst>
          </p:cNvPr>
          <p:cNvSpPr>
            <a:spLocks noGrp="1"/>
          </p:cNvSpPr>
          <p:nvPr>
            <p:ph type="sldNum" sz="quarter" idx="12"/>
          </p:nvPr>
        </p:nvSpPr>
        <p:spPr/>
        <p:txBody>
          <a:bodyPr/>
          <a:lstStyle/>
          <a:p>
            <a:fld id="{9EC71654-96A5-4280-94F3-931C61A9F92C}" type="slidenum">
              <a:rPr lang="en-US" noProof="0" smtClean="0"/>
              <a:pPr/>
              <a:t>13</a:t>
            </a:fld>
            <a:endParaRPr lang="en-US" noProof="0" dirty="0"/>
          </a:p>
        </p:txBody>
      </p:sp>
      <p:sp>
        <p:nvSpPr>
          <p:cNvPr id="6" name="Title 4">
            <a:extLst>
              <a:ext uri="{FF2B5EF4-FFF2-40B4-BE49-F238E27FC236}">
                <a16:creationId xmlns:a16="http://schemas.microsoft.com/office/drawing/2014/main" id="{98BFBA12-0D1D-0601-5D20-BE042D20D7C9}"/>
              </a:ext>
            </a:extLst>
          </p:cNvPr>
          <p:cNvSpPr>
            <a:spLocks noGrp="1"/>
          </p:cNvSpPr>
          <p:nvPr>
            <p:ph type="title"/>
          </p:nvPr>
        </p:nvSpPr>
        <p:spPr>
          <a:xfrm>
            <a:off x="520700" y="227858"/>
            <a:ext cx="11150600" cy="920336"/>
          </a:xfrm>
        </p:spPr>
        <p:txBody>
          <a:bodyPr anchor="b">
            <a:normAutofit/>
          </a:bodyPr>
          <a:lstStyle/>
          <a:p>
            <a:r>
              <a:rPr lang="en-US" sz="3600" b="1" dirty="0">
                <a:effectLst/>
              </a:rPr>
              <a:t>Q5</a:t>
            </a:r>
            <a:r>
              <a:rPr lang="en-US" sz="2200" b="1" dirty="0">
                <a:effectLst/>
              </a:rPr>
              <a:t>  The </a:t>
            </a:r>
            <a:r>
              <a:rPr lang="en-US" sz="2200" dirty="0"/>
              <a:t>CORRELATION BETWEEN </a:t>
            </a:r>
            <a:r>
              <a:rPr lang="en-US" sz="2200" b="1" dirty="0">
                <a:effectLst/>
              </a:rPr>
              <a:t>HOUSING PRICE &amp; RENTAL Price.</a:t>
            </a:r>
            <a:br>
              <a:rPr lang="en-US" sz="2200" b="0" dirty="0">
                <a:effectLst/>
              </a:rPr>
            </a:br>
            <a:endParaRPr lang="en-AU" sz="2200" dirty="0"/>
          </a:p>
        </p:txBody>
      </p:sp>
      <p:sp>
        <p:nvSpPr>
          <p:cNvPr id="21" name="TextBox 20">
            <a:extLst>
              <a:ext uri="{FF2B5EF4-FFF2-40B4-BE49-F238E27FC236}">
                <a16:creationId xmlns:a16="http://schemas.microsoft.com/office/drawing/2014/main" id="{2758CBC5-E0F0-4240-9557-E4F595EBDCAA}"/>
              </a:ext>
            </a:extLst>
          </p:cNvPr>
          <p:cNvSpPr txBox="1"/>
          <p:nvPr/>
        </p:nvSpPr>
        <p:spPr>
          <a:xfrm>
            <a:off x="520700" y="3543828"/>
            <a:ext cx="3666881" cy="553998"/>
          </a:xfrm>
          <a:prstGeom prst="rect">
            <a:avLst/>
          </a:prstGeom>
          <a:noFill/>
        </p:spPr>
        <p:txBody>
          <a:bodyPr wrap="square" rtlCol="0">
            <a:spAutoFit/>
          </a:bodyPr>
          <a:lstStyle/>
          <a:p>
            <a:r>
              <a:rPr lang="en-AU" sz="1000" dirty="0"/>
              <a:t>The equation of the best-fit linear regression line for this chart is y=0.15x+392.90 </a:t>
            </a:r>
          </a:p>
          <a:p>
            <a:r>
              <a:rPr lang="en-AU" sz="1000" dirty="0"/>
              <a:t>The r-squared correlation coefficient for this line is </a:t>
            </a:r>
            <a:r>
              <a:rPr lang="en-AU" sz="1000" b="1" dirty="0"/>
              <a:t>0.82</a:t>
            </a:r>
            <a:endParaRPr lang="en-US" sz="1000" b="1" dirty="0"/>
          </a:p>
        </p:txBody>
      </p:sp>
      <p:sp>
        <p:nvSpPr>
          <p:cNvPr id="22" name="TextBox 21">
            <a:extLst>
              <a:ext uri="{FF2B5EF4-FFF2-40B4-BE49-F238E27FC236}">
                <a16:creationId xmlns:a16="http://schemas.microsoft.com/office/drawing/2014/main" id="{5C672328-92AA-9647-BE2A-4B44981A851D}"/>
              </a:ext>
            </a:extLst>
          </p:cNvPr>
          <p:cNvSpPr txBox="1"/>
          <p:nvPr/>
        </p:nvSpPr>
        <p:spPr>
          <a:xfrm>
            <a:off x="4328257" y="3543828"/>
            <a:ext cx="3666881" cy="553998"/>
          </a:xfrm>
          <a:prstGeom prst="rect">
            <a:avLst/>
          </a:prstGeom>
          <a:noFill/>
        </p:spPr>
        <p:txBody>
          <a:bodyPr wrap="square" rtlCol="0">
            <a:spAutoFit/>
          </a:bodyPr>
          <a:lstStyle/>
          <a:p>
            <a:r>
              <a:rPr lang="en-AU" sz="1000" dirty="0"/>
              <a:t>The equation of the best-fit linear regression line for this chart is y=0.32x+203.59 </a:t>
            </a:r>
          </a:p>
          <a:p>
            <a:r>
              <a:rPr lang="en-AU" sz="1000" dirty="0">
                <a:highlight>
                  <a:srgbClr val="FFFF00"/>
                </a:highlight>
              </a:rPr>
              <a:t>The r-squared correlation coefficient for this line is </a:t>
            </a:r>
            <a:r>
              <a:rPr lang="en-AU" sz="1000" b="1" dirty="0">
                <a:highlight>
                  <a:srgbClr val="FFFF00"/>
                </a:highlight>
              </a:rPr>
              <a:t>0.96</a:t>
            </a:r>
            <a:endParaRPr lang="en-US" sz="1000" b="1" dirty="0">
              <a:highlight>
                <a:srgbClr val="FFFF00"/>
              </a:highlight>
            </a:endParaRPr>
          </a:p>
        </p:txBody>
      </p:sp>
      <p:sp>
        <p:nvSpPr>
          <p:cNvPr id="24" name="TextBox 23">
            <a:extLst>
              <a:ext uri="{FF2B5EF4-FFF2-40B4-BE49-F238E27FC236}">
                <a16:creationId xmlns:a16="http://schemas.microsoft.com/office/drawing/2014/main" id="{8EBCBBCF-859F-F64A-A2AA-2E62152A1832}"/>
              </a:ext>
            </a:extLst>
          </p:cNvPr>
          <p:cNvSpPr txBox="1"/>
          <p:nvPr/>
        </p:nvSpPr>
        <p:spPr>
          <a:xfrm>
            <a:off x="8271850" y="3543828"/>
            <a:ext cx="3666881" cy="553998"/>
          </a:xfrm>
          <a:prstGeom prst="rect">
            <a:avLst/>
          </a:prstGeom>
          <a:noFill/>
        </p:spPr>
        <p:txBody>
          <a:bodyPr wrap="square" rtlCol="0">
            <a:spAutoFit/>
          </a:bodyPr>
          <a:lstStyle/>
          <a:p>
            <a:r>
              <a:rPr lang="en-AU" sz="1000" dirty="0"/>
              <a:t>The equation of the best-fit linear regression line for this chart is y=0.14x+352.29 </a:t>
            </a:r>
          </a:p>
          <a:p>
            <a:r>
              <a:rPr lang="en-AU" sz="1000" dirty="0"/>
              <a:t>The r-squared correlation coefficient for this line is </a:t>
            </a:r>
            <a:r>
              <a:rPr lang="en-AU" sz="1000" b="1" dirty="0"/>
              <a:t>0.88</a:t>
            </a:r>
            <a:endParaRPr lang="en-US" sz="1000" b="1" dirty="0"/>
          </a:p>
        </p:txBody>
      </p:sp>
      <p:sp>
        <p:nvSpPr>
          <p:cNvPr id="33" name="TextBox 32">
            <a:extLst>
              <a:ext uri="{FF2B5EF4-FFF2-40B4-BE49-F238E27FC236}">
                <a16:creationId xmlns:a16="http://schemas.microsoft.com/office/drawing/2014/main" id="{47F4B586-8F29-3146-A120-77423E74FF6C}"/>
              </a:ext>
            </a:extLst>
          </p:cNvPr>
          <p:cNvSpPr txBox="1"/>
          <p:nvPr/>
        </p:nvSpPr>
        <p:spPr>
          <a:xfrm>
            <a:off x="4862817" y="5102784"/>
            <a:ext cx="1404327" cy="553998"/>
          </a:xfrm>
          <a:prstGeom prst="rect">
            <a:avLst/>
          </a:prstGeom>
          <a:noFill/>
        </p:spPr>
        <p:txBody>
          <a:bodyPr wrap="square" rtlCol="0">
            <a:spAutoFit/>
          </a:bodyPr>
          <a:lstStyle/>
          <a:p>
            <a:r>
              <a:rPr lang="en-AU" sz="1000" dirty="0"/>
              <a:t>The r-squared correlation coefficient for this line is </a:t>
            </a:r>
            <a:r>
              <a:rPr lang="en-AU" sz="1000" b="1" dirty="0"/>
              <a:t>0.95</a:t>
            </a:r>
            <a:endParaRPr lang="en-US" sz="1000" b="1" dirty="0"/>
          </a:p>
        </p:txBody>
      </p:sp>
      <p:sp>
        <p:nvSpPr>
          <p:cNvPr id="34" name="TextBox 33">
            <a:extLst>
              <a:ext uri="{FF2B5EF4-FFF2-40B4-BE49-F238E27FC236}">
                <a16:creationId xmlns:a16="http://schemas.microsoft.com/office/drawing/2014/main" id="{E06A031B-A9C9-4740-A168-373A9B49271B}"/>
              </a:ext>
            </a:extLst>
          </p:cNvPr>
          <p:cNvSpPr txBox="1"/>
          <p:nvPr/>
        </p:nvSpPr>
        <p:spPr>
          <a:xfrm>
            <a:off x="9959368" y="5102784"/>
            <a:ext cx="1404327" cy="553998"/>
          </a:xfrm>
          <a:prstGeom prst="rect">
            <a:avLst/>
          </a:prstGeom>
          <a:noFill/>
        </p:spPr>
        <p:txBody>
          <a:bodyPr wrap="square" rtlCol="0">
            <a:spAutoFit/>
          </a:bodyPr>
          <a:lstStyle/>
          <a:p>
            <a:r>
              <a:rPr lang="en-AU" sz="1000" dirty="0"/>
              <a:t>The r-squared correlation coefficient for this line is </a:t>
            </a:r>
            <a:r>
              <a:rPr lang="en-AU" sz="1000" b="1" dirty="0"/>
              <a:t>0.92</a:t>
            </a:r>
            <a:endParaRPr lang="en-US" sz="1000" b="1" dirty="0"/>
          </a:p>
        </p:txBody>
      </p:sp>
      <p:pic>
        <p:nvPicPr>
          <p:cNvPr id="4" name="Picture 3" descr="Chart, scatter chart&#10;&#10;Description automatically generated">
            <a:extLst>
              <a:ext uri="{FF2B5EF4-FFF2-40B4-BE49-F238E27FC236}">
                <a16:creationId xmlns:a16="http://schemas.microsoft.com/office/drawing/2014/main" id="{BD7D2393-7DDA-DC40-A392-46E70DAFF740}"/>
              </a:ext>
            </a:extLst>
          </p:cNvPr>
          <p:cNvPicPr>
            <a:picLocks noChangeAspect="1"/>
          </p:cNvPicPr>
          <p:nvPr/>
        </p:nvPicPr>
        <p:blipFill>
          <a:blip r:embed="rId3"/>
          <a:stretch>
            <a:fillRect/>
          </a:stretch>
        </p:blipFill>
        <p:spPr>
          <a:xfrm>
            <a:off x="515938" y="905049"/>
            <a:ext cx="3535485" cy="2526645"/>
          </a:xfrm>
          <a:prstGeom prst="rect">
            <a:avLst/>
          </a:prstGeom>
        </p:spPr>
      </p:pic>
      <p:pic>
        <p:nvPicPr>
          <p:cNvPr id="12" name="Content Placeholder 11" descr="Chart, scatter chart&#10;&#10;Description automatically generated">
            <a:extLst>
              <a:ext uri="{FF2B5EF4-FFF2-40B4-BE49-F238E27FC236}">
                <a16:creationId xmlns:a16="http://schemas.microsoft.com/office/drawing/2014/main" id="{69100CDE-268B-724E-9CF0-BFA8386F8D04}"/>
              </a:ext>
            </a:extLst>
          </p:cNvPr>
          <p:cNvPicPr>
            <a:picLocks noGrp="1" noChangeAspect="1"/>
          </p:cNvPicPr>
          <p:nvPr>
            <p:ph sz="half" idx="2"/>
          </p:nvPr>
        </p:nvPicPr>
        <p:blipFill>
          <a:blip r:embed="rId4"/>
          <a:stretch>
            <a:fillRect/>
          </a:stretch>
        </p:blipFill>
        <p:spPr>
          <a:xfrm>
            <a:off x="4319168" y="905049"/>
            <a:ext cx="3553663" cy="2526645"/>
          </a:xfrm>
        </p:spPr>
      </p:pic>
      <p:pic>
        <p:nvPicPr>
          <p:cNvPr id="15" name="Picture 14" descr="Chart, scatter chart&#10;&#10;Description automatically generated">
            <a:extLst>
              <a:ext uri="{FF2B5EF4-FFF2-40B4-BE49-F238E27FC236}">
                <a16:creationId xmlns:a16="http://schemas.microsoft.com/office/drawing/2014/main" id="{E5CEE420-A3FF-8548-A317-34794302047D}"/>
              </a:ext>
            </a:extLst>
          </p:cNvPr>
          <p:cNvPicPr>
            <a:picLocks noChangeAspect="1"/>
          </p:cNvPicPr>
          <p:nvPr/>
        </p:nvPicPr>
        <p:blipFill>
          <a:blip r:embed="rId5"/>
          <a:stretch>
            <a:fillRect/>
          </a:stretch>
        </p:blipFill>
        <p:spPr>
          <a:xfrm>
            <a:off x="8140576" y="913338"/>
            <a:ext cx="3535485" cy="2526645"/>
          </a:xfrm>
          <a:prstGeom prst="rect">
            <a:avLst/>
          </a:prstGeom>
        </p:spPr>
      </p:pic>
      <p:pic>
        <p:nvPicPr>
          <p:cNvPr id="17" name="Picture 16" descr="Chart, scatter chart&#10;&#10;Description automatically generated">
            <a:extLst>
              <a:ext uri="{FF2B5EF4-FFF2-40B4-BE49-F238E27FC236}">
                <a16:creationId xmlns:a16="http://schemas.microsoft.com/office/drawing/2014/main" id="{761E21A3-A399-3A42-A5A4-906A10674BDD}"/>
              </a:ext>
            </a:extLst>
          </p:cNvPr>
          <p:cNvPicPr>
            <a:picLocks noChangeAspect="1"/>
          </p:cNvPicPr>
          <p:nvPr/>
        </p:nvPicPr>
        <p:blipFill>
          <a:blip r:embed="rId6"/>
          <a:stretch>
            <a:fillRect/>
          </a:stretch>
        </p:blipFill>
        <p:spPr>
          <a:xfrm>
            <a:off x="1233911" y="4209960"/>
            <a:ext cx="3535485" cy="2526645"/>
          </a:xfrm>
          <a:prstGeom prst="rect">
            <a:avLst/>
          </a:prstGeom>
        </p:spPr>
      </p:pic>
      <p:pic>
        <p:nvPicPr>
          <p:cNvPr id="19" name="Picture 18" descr="Chart, scatter chart&#10;&#10;Description automatically generated">
            <a:extLst>
              <a:ext uri="{FF2B5EF4-FFF2-40B4-BE49-F238E27FC236}">
                <a16:creationId xmlns:a16="http://schemas.microsoft.com/office/drawing/2014/main" id="{E466A96F-9A03-A345-A65C-5058EEE7515F}"/>
              </a:ext>
            </a:extLst>
          </p:cNvPr>
          <p:cNvPicPr>
            <a:picLocks noChangeAspect="1"/>
          </p:cNvPicPr>
          <p:nvPr/>
        </p:nvPicPr>
        <p:blipFill>
          <a:blip r:embed="rId7"/>
          <a:stretch>
            <a:fillRect/>
          </a:stretch>
        </p:blipFill>
        <p:spPr>
          <a:xfrm>
            <a:off x="6253360" y="4201671"/>
            <a:ext cx="3626372" cy="2526645"/>
          </a:xfrm>
          <a:prstGeom prst="rect">
            <a:avLst/>
          </a:prstGeom>
        </p:spPr>
      </p:pic>
    </p:spTree>
    <p:extLst>
      <p:ext uri="{BB962C8B-B14F-4D97-AF65-F5344CB8AC3E}">
        <p14:creationId xmlns:p14="http://schemas.microsoft.com/office/powerpoint/2010/main" val="4184115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46485E-3431-6BFB-EF06-E400576E9282}"/>
              </a:ext>
            </a:extLst>
          </p:cNvPr>
          <p:cNvSpPr>
            <a:spLocks noGrp="1"/>
          </p:cNvSpPr>
          <p:nvPr>
            <p:ph type="sldNum" sz="quarter" idx="12"/>
          </p:nvPr>
        </p:nvSpPr>
        <p:spPr/>
        <p:txBody>
          <a:bodyPr/>
          <a:lstStyle/>
          <a:p>
            <a:fld id="{9EC71654-96A5-4280-94F3-931C61A9F92C}" type="slidenum">
              <a:rPr lang="en-US" noProof="0" smtClean="0"/>
              <a:pPr/>
              <a:t>14</a:t>
            </a:fld>
            <a:endParaRPr lang="en-US" noProof="0" dirty="0"/>
          </a:p>
        </p:txBody>
      </p:sp>
      <p:sp>
        <p:nvSpPr>
          <p:cNvPr id="6" name="Title 4">
            <a:extLst>
              <a:ext uri="{FF2B5EF4-FFF2-40B4-BE49-F238E27FC236}">
                <a16:creationId xmlns:a16="http://schemas.microsoft.com/office/drawing/2014/main" id="{98BFBA12-0D1D-0601-5D20-BE042D20D7C9}"/>
              </a:ext>
            </a:extLst>
          </p:cNvPr>
          <p:cNvSpPr>
            <a:spLocks noGrp="1"/>
          </p:cNvSpPr>
          <p:nvPr>
            <p:ph type="title"/>
          </p:nvPr>
        </p:nvSpPr>
        <p:spPr>
          <a:xfrm>
            <a:off x="520700" y="227858"/>
            <a:ext cx="11150600" cy="920336"/>
          </a:xfrm>
        </p:spPr>
        <p:txBody>
          <a:bodyPr anchor="b">
            <a:normAutofit/>
          </a:bodyPr>
          <a:lstStyle/>
          <a:p>
            <a:r>
              <a:rPr lang="en-US" sz="3600" b="1" dirty="0">
                <a:effectLst/>
              </a:rPr>
              <a:t>Q5</a:t>
            </a:r>
            <a:r>
              <a:rPr lang="en-US" sz="2200" b="1" dirty="0">
                <a:effectLst/>
              </a:rPr>
              <a:t>  The </a:t>
            </a:r>
            <a:r>
              <a:rPr lang="en-US" sz="2200" dirty="0"/>
              <a:t>CORRELATION BETWEEN </a:t>
            </a:r>
            <a:r>
              <a:rPr lang="en-US" sz="2200" b="1" dirty="0">
                <a:effectLst/>
              </a:rPr>
              <a:t>RENTAL Price &amp; count.</a:t>
            </a:r>
            <a:br>
              <a:rPr lang="en-US" sz="2200" b="0" dirty="0">
                <a:effectLst/>
              </a:rPr>
            </a:br>
            <a:endParaRPr lang="en-AU" sz="2200" dirty="0"/>
          </a:p>
        </p:txBody>
      </p:sp>
      <p:grpSp>
        <p:nvGrpSpPr>
          <p:cNvPr id="3" name="Group 2">
            <a:extLst>
              <a:ext uri="{FF2B5EF4-FFF2-40B4-BE49-F238E27FC236}">
                <a16:creationId xmlns:a16="http://schemas.microsoft.com/office/drawing/2014/main" id="{37A27106-4A88-B318-FD8B-1CC278F95F27}"/>
              </a:ext>
            </a:extLst>
          </p:cNvPr>
          <p:cNvGrpSpPr/>
          <p:nvPr/>
        </p:nvGrpSpPr>
        <p:grpSpPr>
          <a:xfrm>
            <a:off x="515938" y="913338"/>
            <a:ext cx="3535485" cy="3093048"/>
            <a:chOff x="515938" y="913338"/>
            <a:chExt cx="3535485" cy="3093048"/>
          </a:xfrm>
        </p:grpSpPr>
        <p:sp>
          <p:nvSpPr>
            <p:cNvPr id="21" name="TextBox 20">
              <a:extLst>
                <a:ext uri="{FF2B5EF4-FFF2-40B4-BE49-F238E27FC236}">
                  <a16:creationId xmlns:a16="http://schemas.microsoft.com/office/drawing/2014/main" id="{2758CBC5-E0F0-4240-9557-E4F595EBDCAA}"/>
                </a:ext>
              </a:extLst>
            </p:cNvPr>
            <p:cNvSpPr txBox="1"/>
            <p:nvPr/>
          </p:nvSpPr>
          <p:spPr>
            <a:xfrm>
              <a:off x="520700" y="3452388"/>
              <a:ext cx="3530723" cy="553998"/>
            </a:xfrm>
            <a:prstGeom prst="rect">
              <a:avLst/>
            </a:prstGeom>
            <a:noFill/>
          </p:spPr>
          <p:txBody>
            <a:bodyPr wrap="square" rtlCol="0">
              <a:spAutoFit/>
            </a:bodyPr>
            <a:lstStyle/>
            <a:p>
              <a:r>
                <a:rPr lang="en-AU" sz="1000" dirty="0"/>
                <a:t>The equation of the best-fit linear regression line for this chart is y=0.36x+176.82 </a:t>
              </a:r>
            </a:p>
            <a:p>
              <a:r>
                <a:rPr lang="en-AU" sz="1000" dirty="0"/>
                <a:t>The r-squared correlation coefficient for this line is </a:t>
              </a:r>
              <a:r>
                <a:rPr lang="en-AU" sz="1000" b="1" dirty="0"/>
                <a:t>0.63</a:t>
              </a:r>
              <a:endParaRPr lang="en-US" sz="1000" b="1" dirty="0"/>
            </a:p>
          </p:txBody>
        </p:sp>
        <p:pic>
          <p:nvPicPr>
            <p:cNvPr id="5" name="Picture 4" descr="Chart, scatter chart&#10;&#10;Description automatically generated">
              <a:extLst>
                <a:ext uri="{FF2B5EF4-FFF2-40B4-BE49-F238E27FC236}">
                  <a16:creationId xmlns:a16="http://schemas.microsoft.com/office/drawing/2014/main" id="{E8922CE4-0B4E-764D-A6D7-2898D4F9A1BB}"/>
                </a:ext>
              </a:extLst>
            </p:cNvPr>
            <p:cNvPicPr>
              <a:picLocks noChangeAspect="1"/>
            </p:cNvPicPr>
            <p:nvPr/>
          </p:nvPicPr>
          <p:blipFill>
            <a:blip r:embed="rId3"/>
            <a:stretch>
              <a:fillRect/>
            </a:stretch>
          </p:blipFill>
          <p:spPr>
            <a:xfrm>
              <a:off x="515938" y="913338"/>
              <a:ext cx="3535485" cy="2526645"/>
            </a:xfrm>
            <a:prstGeom prst="rect">
              <a:avLst/>
            </a:prstGeom>
          </p:spPr>
        </p:pic>
      </p:grpSp>
      <p:grpSp>
        <p:nvGrpSpPr>
          <p:cNvPr id="4" name="Group 3">
            <a:extLst>
              <a:ext uri="{FF2B5EF4-FFF2-40B4-BE49-F238E27FC236}">
                <a16:creationId xmlns:a16="http://schemas.microsoft.com/office/drawing/2014/main" id="{D94A345F-1D15-93D1-2D55-D960C98E8227}"/>
              </a:ext>
            </a:extLst>
          </p:cNvPr>
          <p:cNvGrpSpPr/>
          <p:nvPr/>
        </p:nvGrpSpPr>
        <p:grpSpPr>
          <a:xfrm>
            <a:off x="4308338" y="913338"/>
            <a:ext cx="3686800" cy="3093048"/>
            <a:chOff x="4308338" y="913338"/>
            <a:chExt cx="3686800" cy="3093048"/>
          </a:xfrm>
        </p:grpSpPr>
        <p:sp>
          <p:nvSpPr>
            <p:cNvPr id="22" name="TextBox 21">
              <a:extLst>
                <a:ext uri="{FF2B5EF4-FFF2-40B4-BE49-F238E27FC236}">
                  <a16:creationId xmlns:a16="http://schemas.microsoft.com/office/drawing/2014/main" id="{5C672328-92AA-9647-BE2A-4B44981A851D}"/>
                </a:ext>
              </a:extLst>
            </p:cNvPr>
            <p:cNvSpPr txBox="1"/>
            <p:nvPr/>
          </p:nvSpPr>
          <p:spPr>
            <a:xfrm>
              <a:off x="4328257" y="3452388"/>
              <a:ext cx="3666881" cy="553998"/>
            </a:xfrm>
            <a:prstGeom prst="rect">
              <a:avLst/>
            </a:prstGeom>
            <a:noFill/>
          </p:spPr>
          <p:txBody>
            <a:bodyPr wrap="square" rtlCol="0">
              <a:spAutoFit/>
            </a:bodyPr>
            <a:lstStyle/>
            <a:p>
              <a:r>
                <a:rPr lang="en-AU" sz="1000" dirty="0"/>
                <a:t>The equation of the best-fit linear regression line for this chart is y=-0.91x+1715.39 </a:t>
              </a:r>
            </a:p>
            <a:p>
              <a:r>
                <a:rPr lang="en-AU" sz="1000" dirty="0"/>
                <a:t>The r-squared correlation coefficient for this line is </a:t>
              </a:r>
              <a:r>
                <a:rPr lang="en-AU" sz="1000" b="1" dirty="0"/>
                <a:t>-0.60</a:t>
              </a:r>
              <a:endParaRPr lang="en-US" sz="1000" b="1" dirty="0">
                <a:highlight>
                  <a:srgbClr val="FFFF00"/>
                </a:highlight>
              </a:endParaRPr>
            </a:p>
          </p:txBody>
        </p:sp>
        <p:pic>
          <p:nvPicPr>
            <p:cNvPr id="13" name="Picture 12" descr="Chart, scatter chart&#10;&#10;Description automatically generated">
              <a:extLst>
                <a:ext uri="{FF2B5EF4-FFF2-40B4-BE49-F238E27FC236}">
                  <a16:creationId xmlns:a16="http://schemas.microsoft.com/office/drawing/2014/main" id="{5831FAC0-2977-0141-9FD5-D4590275A369}"/>
                </a:ext>
              </a:extLst>
            </p:cNvPr>
            <p:cNvPicPr>
              <a:picLocks noChangeAspect="1"/>
            </p:cNvPicPr>
            <p:nvPr/>
          </p:nvPicPr>
          <p:blipFill>
            <a:blip r:embed="rId4"/>
            <a:stretch>
              <a:fillRect/>
            </a:stretch>
          </p:blipFill>
          <p:spPr>
            <a:xfrm>
              <a:off x="4308338" y="913338"/>
              <a:ext cx="3626372" cy="2520329"/>
            </a:xfrm>
            <a:prstGeom prst="rect">
              <a:avLst/>
            </a:prstGeom>
          </p:spPr>
        </p:pic>
      </p:grpSp>
      <p:grpSp>
        <p:nvGrpSpPr>
          <p:cNvPr id="7" name="Group 6">
            <a:extLst>
              <a:ext uri="{FF2B5EF4-FFF2-40B4-BE49-F238E27FC236}">
                <a16:creationId xmlns:a16="http://schemas.microsoft.com/office/drawing/2014/main" id="{B9A5B1B4-255A-1529-30EF-B108E8E49139}"/>
              </a:ext>
            </a:extLst>
          </p:cNvPr>
          <p:cNvGrpSpPr/>
          <p:nvPr/>
        </p:nvGrpSpPr>
        <p:grpSpPr>
          <a:xfrm>
            <a:off x="8190570" y="913338"/>
            <a:ext cx="3536540" cy="3093048"/>
            <a:chOff x="8190570" y="913338"/>
            <a:chExt cx="3536540" cy="3093048"/>
          </a:xfrm>
        </p:grpSpPr>
        <p:sp>
          <p:nvSpPr>
            <p:cNvPr id="24" name="TextBox 23">
              <a:extLst>
                <a:ext uri="{FF2B5EF4-FFF2-40B4-BE49-F238E27FC236}">
                  <a16:creationId xmlns:a16="http://schemas.microsoft.com/office/drawing/2014/main" id="{8EBCBBCF-859F-F64A-A2AA-2E62152A1832}"/>
                </a:ext>
              </a:extLst>
            </p:cNvPr>
            <p:cNvSpPr txBox="1"/>
            <p:nvPr/>
          </p:nvSpPr>
          <p:spPr>
            <a:xfrm>
              <a:off x="8190570" y="3452388"/>
              <a:ext cx="3535485" cy="553998"/>
            </a:xfrm>
            <a:prstGeom prst="rect">
              <a:avLst/>
            </a:prstGeom>
            <a:noFill/>
          </p:spPr>
          <p:txBody>
            <a:bodyPr wrap="square" rtlCol="0">
              <a:spAutoFit/>
            </a:bodyPr>
            <a:lstStyle/>
            <a:p>
              <a:r>
                <a:rPr lang="en-AU" sz="1000" dirty="0"/>
                <a:t>The equation of the best-fit linear regression line for this chart is y=0.03x+497.79 </a:t>
              </a:r>
            </a:p>
            <a:p>
              <a:r>
                <a:rPr lang="en-AU" sz="1000" dirty="0"/>
                <a:t>The r-squared correlation coefficient for this line is </a:t>
              </a:r>
              <a:r>
                <a:rPr lang="en-AU" sz="1000" b="1" dirty="0"/>
                <a:t>0.08</a:t>
              </a:r>
              <a:endParaRPr lang="en-US" sz="1000" b="1" dirty="0"/>
            </a:p>
          </p:txBody>
        </p:sp>
        <p:pic>
          <p:nvPicPr>
            <p:cNvPr id="16" name="Picture 15" descr="Chart, scatter chart&#10;&#10;Description automatically generated">
              <a:extLst>
                <a:ext uri="{FF2B5EF4-FFF2-40B4-BE49-F238E27FC236}">
                  <a16:creationId xmlns:a16="http://schemas.microsoft.com/office/drawing/2014/main" id="{11096B57-68F3-A446-B691-96E688CC591E}"/>
                </a:ext>
              </a:extLst>
            </p:cNvPr>
            <p:cNvPicPr>
              <a:picLocks noChangeAspect="1"/>
            </p:cNvPicPr>
            <p:nvPr/>
          </p:nvPicPr>
          <p:blipFill>
            <a:blip r:embed="rId5"/>
            <a:stretch>
              <a:fillRect/>
            </a:stretch>
          </p:blipFill>
          <p:spPr>
            <a:xfrm>
              <a:off x="8191625" y="913338"/>
              <a:ext cx="3535485" cy="2526645"/>
            </a:xfrm>
            <a:prstGeom prst="rect">
              <a:avLst/>
            </a:prstGeom>
          </p:spPr>
        </p:pic>
      </p:grpSp>
      <p:grpSp>
        <p:nvGrpSpPr>
          <p:cNvPr id="9" name="Group 8">
            <a:extLst>
              <a:ext uri="{FF2B5EF4-FFF2-40B4-BE49-F238E27FC236}">
                <a16:creationId xmlns:a16="http://schemas.microsoft.com/office/drawing/2014/main" id="{E7CE9CA6-0043-06BF-0AB9-5402197980EF}"/>
              </a:ext>
            </a:extLst>
          </p:cNvPr>
          <p:cNvGrpSpPr/>
          <p:nvPr/>
        </p:nvGrpSpPr>
        <p:grpSpPr>
          <a:xfrm>
            <a:off x="1250229" y="4093758"/>
            <a:ext cx="5016915" cy="2620547"/>
            <a:chOff x="1250229" y="4093758"/>
            <a:chExt cx="5016915" cy="2620547"/>
          </a:xfrm>
        </p:grpSpPr>
        <p:sp>
          <p:nvSpPr>
            <p:cNvPr id="33" name="TextBox 32">
              <a:extLst>
                <a:ext uri="{FF2B5EF4-FFF2-40B4-BE49-F238E27FC236}">
                  <a16:creationId xmlns:a16="http://schemas.microsoft.com/office/drawing/2014/main" id="{47F4B586-8F29-3146-A120-77423E74FF6C}"/>
                </a:ext>
              </a:extLst>
            </p:cNvPr>
            <p:cNvSpPr txBox="1"/>
            <p:nvPr/>
          </p:nvSpPr>
          <p:spPr>
            <a:xfrm>
              <a:off x="4862817" y="5102784"/>
              <a:ext cx="1404327" cy="553998"/>
            </a:xfrm>
            <a:prstGeom prst="rect">
              <a:avLst/>
            </a:prstGeom>
            <a:noFill/>
          </p:spPr>
          <p:txBody>
            <a:bodyPr wrap="square" rtlCol="0">
              <a:spAutoFit/>
            </a:bodyPr>
            <a:lstStyle/>
            <a:p>
              <a:r>
                <a:rPr lang="en-AU" sz="1000" dirty="0"/>
                <a:t>The r-squared correlation coefficient for this line is </a:t>
              </a:r>
              <a:r>
                <a:rPr lang="en-AU" sz="1000" b="1" dirty="0"/>
                <a:t>0.91</a:t>
              </a:r>
              <a:endParaRPr lang="en-US" sz="1000" b="1" dirty="0"/>
            </a:p>
          </p:txBody>
        </p:sp>
        <p:pic>
          <p:nvPicPr>
            <p:cNvPr id="20" name="Picture 19" descr="Chart, scatter chart&#10;&#10;Description automatically generated">
              <a:extLst>
                <a:ext uri="{FF2B5EF4-FFF2-40B4-BE49-F238E27FC236}">
                  <a16:creationId xmlns:a16="http://schemas.microsoft.com/office/drawing/2014/main" id="{5A917463-CC41-614C-9BF7-B36F2C79BFC2}"/>
                </a:ext>
              </a:extLst>
            </p:cNvPr>
            <p:cNvPicPr>
              <a:picLocks noChangeAspect="1"/>
            </p:cNvPicPr>
            <p:nvPr/>
          </p:nvPicPr>
          <p:blipFill>
            <a:blip r:embed="rId6"/>
            <a:stretch>
              <a:fillRect/>
            </a:stretch>
          </p:blipFill>
          <p:spPr>
            <a:xfrm>
              <a:off x="1250229" y="4093758"/>
              <a:ext cx="3666881" cy="2620547"/>
            </a:xfrm>
            <a:prstGeom prst="rect">
              <a:avLst/>
            </a:prstGeom>
          </p:spPr>
        </p:pic>
      </p:grpSp>
      <p:grpSp>
        <p:nvGrpSpPr>
          <p:cNvPr id="8" name="Group 7">
            <a:extLst>
              <a:ext uri="{FF2B5EF4-FFF2-40B4-BE49-F238E27FC236}">
                <a16:creationId xmlns:a16="http://schemas.microsoft.com/office/drawing/2014/main" id="{381A9006-044A-0B9D-BFC5-A85F99CC09B0}"/>
              </a:ext>
            </a:extLst>
          </p:cNvPr>
          <p:cNvGrpSpPr/>
          <p:nvPr/>
        </p:nvGrpSpPr>
        <p:grpSpPr>
          <a:xfrm>
            <a:off x="6292486" y="4093758"/>
            <a:ext cx="5071209" cy="2620547"/>
            <a:chOff x="6292486" y="4093758"/>
            <a:chExt cx="5071209" cy="2620547"/>
          </a:xfrm>
        </p:grpSpPr>
        <p:sp>
          <p:nvSpPr>
            <p:cNvPr id="34" name="TextBox 33">
              <a:extLst>
                <a:ext uri="{FF2B5EF4-FFF2-40B4-BE49-F238E27FC236}">
                  <a16:creationId xmlns:a16="http://schemas.microsoft.com/office/drawing/2014/main" id="{E06A031B-A9C9-4740-A168-373A9B49271B}"/>
                </a:ext>
              </a:extLst>
            </p:cNvPr>
            <p:cNvSpPr txBox="1"/>
            <p:nvPr/>
          </p:nvSpPr>
          <p:spPr>
            <a:xfrm>
              <a:off x="9959368" y="5102784"/>
              <a:ext cx="1404327" cy="553998"/>
            </a:xfrm>
            <a:prstGeom prst="rect">
              <a:avLst/>
            </a:prstGeom>
            <a:noFill/>
          </p:spPr>
          <p:txBody>
            <a:bodyPr wrap="square" rtlCol="0">
              <a:spAutoFit/>
            </a:bodyPr>
            <a:lstStyle/>
            <a:p>
              <a:r>
                <a:rPr lang="en-AU" sz="1000" dirty="0"/>
                <a:t>The r-squared correlation coefficient for this line is </a:t>
              </a:r>
              <a:r>
                <a:rPr lang="en-AU" sz="1000" b="1" dirty="0"/>
                <a:t>0.91</a:t>
              </a:r>
              <a:endParaRPr lang="en-US" sz="1000" b="1" dirty="0"/>
            </a:p>
          </p:txBody>
        </p:sp>
        <p:pic>
          <p:nvPicPr>
            <p:cNvPr id="25" name="Picture 24" descr="Chart, scatter chart&#10;&#10;Description automatically generated">
              <a:extLst>
                <a:ext uri="{FF2B5EF4-FFF2-40B4-BE49-F238E27FC236}">
                  <a16:creationId xmlns:a16="http://schemas.microsoft.com/office/drawing/2014/main" id="{19A37DEC-E94F-AF48-B2D6-F806503E7D49}"/>
                </a:ext>
              </a:extLst>
            </p:cNvPr>
            <p:cNvPicPr>
              <a:picLocks noChangeAspect="1"/>
            </p:cNvPicPr>
            <p:nvPr/>
          </p:nvPicPr>
          <p:blipFill>
            <a:blip r:embed="rId7"/>
            <a:stretch>
              <a:fillRect/>
            </a:stretch>
          </p:blipFill>
          <p:spPr>
            <a:xfrm>
              <a:off x="6292486" y="4093758"/>
              <a:ext cx="3666881" cy="2620547"/>
            </a:xfrm>
            <a:prstGeom prst="rect">
              <a:avLst/>
            </a:prstGeom>
          </p:spPr>
        </p:pic>
      </p:grpSp>
    </p:spTree>
    <p:extLst>
      <p:ext uri="{BB962C8B-B14F-4D97-AF65-F5344CB8AC3E}">
        <p14:creationId xmlns:p14="http://schemas.microsoft.com/office/powerpoint/2010/main" val="2844852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2BD52F3-1038-B549-A39E-6C7ECA7A7FE8}"/>
              </a:ext>
            </a:extLst>
          </p:cNvPr>
          <p:cNvSpPr>
            <a:spLocks noGrp="1"/>
          </p:cNvSpPr>
          <p:nvPr>
            <p:ph type="sldNum" sz="quarter" idx="12"/>
          </p:nvPr>
        </p:nvSpPr>
        <p:spPr/>
        <p:txBody>
          <a:bodyPr/>
          <a:lstStyle/>
          <a:p>
            <a:fld id="{9EC71654-96A5-4280-94F3-931C61A9F92C}" type="slidenum">
              <a:rPr lang="en-US" noProof="0" smtClean="0"/>
              <a:pPr/>
              <a:t>15</a:t>
            </a:fld>
            <a:endParaRPr lang="en-US" noProof="0" dirty="0"/>
          </a:p>
        </p:txBody>
      </p:sp>
      <p:sp>
        <p:nvSpPr>
          <p:cNvPr id="5" name="Title 4">
            <a:extLst>
              <a:ext uri="{FF2B5EF4-FFF2-40B4-BE49-F238E27FC236}">
                <a16:creationId xmlns:a16="http://schemas.microsoft.com/office/drawing/2014/main" id="{5ABCA66E-26E0-3E41-96FF-3EC947298027}"/>
              </a:ext>
            </a:extLst>
          </p:cNvPr>
          <p:cNvSpPr>
            <a:spLocks noGrp="1"/>
          </p:cNvSpPr>
          <p:nvPr>
            <p:ph type="title"/>
          </p:nvPr>
        </p:nvSpPr>
        <p:spPr/>
        <p:txBody>
          <a:bodyPr/>
          <a:lstStyle/>
          <a:p>
            <a:br>
              <a:rPr lang="en-AU" dirty="0"/>
            </a:br>
            <a:endParaRPr lang="en-US" dirty="0"/>
          </a:p>
        </p:txBody>
      </p:sp>
      <p:sp>
        <p:nvSpPr>
          <p:cNvPr id="6" name="Title 4">
            <a:extLst>
              <a:ext uri="{FF2B5EF4-FFF2-40B4-BE49-F238E27FC236}">
                <a16:creationId xmlns:a16="http://schemas.microsoft.com/office/drawing/2014/main" id="{DFC02C4C-B550-B147-B29C-71B96D969D0B}"/>
              </a:ext>
            </a:extLst>
          </p:cNvPr>
          <p:cNvSpPr txBox="1">
            <a:spLocks/>
          </p:cNvSpPr>
          <p:nvPr/>
        </p:nvSpPr>
        <p:spPr>
          <a:xfrm>
            <a:off x="520700" y="227858"/>
            <a:ext cx="11150600" cy="920336"/>
          </a:xfrm>
          <a:prstGeom prst="rect">
            <a:avLst/>
          </a:prstGeom>
        </p:spPr>
        <p:txBody>
          <a:bodyPr vert="horz" lIns="0" tIns="0" rIns="0" bIns="0" rtlCol="0" anchor="b">
            <a:normAutofit/>
          </a:bodyPr>
          <a:lstStyle>
            <a:lvl1pPr algn="l" defTabSz="914400" rtl="0" eaLnBrk="1" latinLnBrk="0" hangingPunct="1">
              <a:lnSpc>
                <a:spcPct val="90000"/>
              </a:lnSpc>
              <a:spcBef>
                <a:spcPct val="0"/>
              </a:spcBef>
              <a:buNone/>
              <a:defRPr sz="3200" b="1" kern="1200" cap="all" baseline="0">
                <a:solidFill>
                  <a:schemeClr val="tx1"/>
                </a:solidFill>
                <a:latin typeface="+mj-lt"/>
                <a:ea typeface="+mj-ea"/>
                <a:cs typeface="+mj-cs"/>
              </a:defRPr>
            </a:lvl1pPr>
          </a:lstStyle>
          <a:p>
            <a:r>
              <a:rPr lang="en-US" dirty="0"/>
              <a:t>Q5  housing and rental price top 10 suburbs </a:t>
            </a:r>
          </a:p>
          <a:p>
            <a:r>
              <a:rPr lang="en-US" dirty="0"/>
              <a:t>2010-2020 </a:t>
            </a:r>
            <a:endParaRPr lang="en-AU" dirty="0"/>
          </a:p>
        </p:txBody>
      </p:sp>
      <p:pic>
        <p:nvPicPr>
          <p:cNvPr id="8" name="Picture 7" descr="Chart, box and whisker chart&#10;&#10;Description automatically generated">
            <a:extLst>
              <a:ext uri="{FF2B5EF4-FFF2-40B4-BE49-F238E27FC236}">
                <a16:creationId xmlns:a16="http://schemas.microsoft.com/office/drawing/2014/main" id="{59E7B892-FFF4-E249-9E36-768467E37D9B}"/>
              </a:ext>
            </a:extLst>
          </p:cNvPr>
          <p:cNvPicPr>
            <a:picLocks noChangeAspect="1"/>
          </p:cNvPicPr>
          <p:nvPr/>
        </p:nvPicPr>
        <p:blipFill>
          <a:blip r:embed="rId3"/>
          <a:stretch>
            <a:fillRect/>
          </a:stretch>
        </p:blipFill>
        <p:spPr>
          <a:xfrm>
            <a:off x="457140" y="1627337"/>
            <a:ext cx="5105876" cy="4039374"/>
          </a:xfrm>
          <a:prstGeom prst="rect">
            <a:avLst/>
          </a:prstGeom>
        </p:spPr>
      </p:pic>
      <p:pic>
        <p:nvPicPr>
          <p:cNvPr id="10" name="Picture 9" descr="Chart, box and whisker chart&#10;&#10;Description automatically generated">
            <a:extLst>
              <a:ext uri="{FF2B5EF4-FFF2-40B4-BE49-F238E27FC236}">
                <a16:creationId xmlns:a16="http://schemas.microsoft.com/office/drawing/2014/main" id="{E9AB0D3E-F714-8041-844E-A80B5AF7CBA3}"/>
              </a:ext>
            </a:extLst>
          </p:cNvPr>
          <p:cNvPicPr>
            <a:picLocks noChangeAspect="1"/>
          </p:cNvPicPr>
          <p:nvPr/>
        </p:nvPicPr>
        <p:blipFill>
          <a:blip r:embed="rId4"/>
          <a:stretch>
            <a:fillRect/>
          </a:stretch>
        </p:blipFill>
        <p:spPr>
          <a:xfrm>
            <a:off x="6147806" y="1627337"/>
            <a:ext cx="5215890" cy="4039374"/>
          </a:xfrm>
          <a:prstGeom prst="rect">
            <a:avLst/>
          </a:prstGeom>
        </p:spPr>
      </p:pic>
    </p:spTree>
    <p:extLst>
      <p:ext uri="{BB962C8B-B14F-4D97-AF65-F5344CB8AC3E}">
        <p14:creationId xmlns:p14="http://schemas.microsoft.com/office/powerpoint/2010/main" val="15941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p:txBody>
          <a:bodyPr/>
          <a:lstStyle/>
          <a:p>
            <a:r>
              <a:rPr lang="en-US" dirty="0"/>
              <a:t>Q6 Median House Price by Region</a:t>
            </a:r>
          </a:p>
        </p:txBody>
      </p:sp>
      <p:pic>
        <p:nvPicPr>
          <p:cNvPr id="83" name="Picture Placeholder 82" descr="Mortgage with solid fill">
            <a:extLst>
              <a:ext uri="{FF2B5EF4-FFF2-40B4-BE49-F238E27FC236}">
                <a16:creationId xmlns:a16="http://schemas.microsoft.com/office/drawing/2014/main" id="{C881BE4E-5D69-E447-A036-5172F6570748}"/>
              </a:ext>
            </a:extLst>
          </p:cNvPr>
          <p:cNvPicPr>
            <a:picLocks noGrp="1" noChangeAspect="1"/>
          </p:cNvPicPr>
          <p:nvPr>
            <p:ph type="pic" sz="quarter" idx="17"/>
          </p:nvPr>
        </p:nvPicPr>
        <p:blipFill>
          <a:blip r:embed="rId3">
            <a:extLst>
              <a:ext uri="{96DAC541-7B7A-43D3-8B79-37D633B846F1}">
                <asvg:svgBlip xmlns:asvg="http://schemas.microsoft.com/office/drawing/2016/SVG/main" r:embed="rId4"/>
              </a:ext>
            </a:extLst>
          </a:blip>
          <a:srcRect/>
          <a:stretch/>
        </p:blipFill>
        <p:spPr>
          <a:xfrm>
            <a:off x="1690809" y="1988373"/>
            <a:ext cx="502873" cy="502873"/>
          </a:xfrm>
        </p:spPr>
      </p:pic>
      <p:sp>
        <p:nvSpPr>
          <p:cNvPr id="7" name="Content Placeholder 6">
            <a:extLst>
              <a:ext uri="{FF2B5EF4-FFF2-40B4-BE49-F238E27FC236}">
                <a16:creationId xmlns:a16="http://schemas.microsoft.com/office/drawing/2014/main" id="{2E37A9B0-8DFC-4474-9F0A-612E661EF4EC}"/>
              </a:ext>
            </a:extLst>
          </p:cNvPr>
          <p:cNvSpPr>
            <a:spLocks noGrp="1"/>
          </p:cNvSpPr>
          <p:nvPr>
            <p:ph idx="15"/>
          </p:nvPr>
        </p:nvSpPr>
        <p:spPr/>
        <p:txBody>
          <a:bodyPr/>
          <a:lstStyle/>
          <a:p>
            <a:r>
              <a:rPr lang="en-US" dirty="0"/>
              <a:t>Q3 – House Prices</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p:txBody>
          <a:bodyPr>
            <a:normAutofit/>
          </a:bodyPr>
          <a:lstStyle/>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endParaRPr lang="en-US" sz="1400" dirty="0"/>
          </a:p>
        </p:txBody>
      </p:sp>
      <p:pic>
        <p:nvPicPr>
          <p:cNvPr id="85" name="Picture Placeholder 84" descr="Building with solid fill">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5">
            <a:extLst>
              <a:ext uri="{96DAC541-7B7A-43D3-8B79-37D633B846F1}">
                <asvg:svgBlip xmlns:asvg="http://schemas.microsoft.com/office/drawing/2016/SVG/main" r:embed="rId6"/>
              </a:ext>
            </a:extLst>
          </a:blip>
          <a:srcRect/>
          <a:stretch/>
        </p:blipFill>
        <p:spPr>
          <a:xfrm>
            <a:off x="9998318" y="1988373"/>
            <a:ext cx="502873" cy="502873"/>
          </a:xfrm>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Q3 – Rent Prices</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endParaRPr lang="en-US" sz="1400" dirty="0"/>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16</a:t>
            </a:fld>
            <a:endParaRPr lang="en-US" dirty="0"/>
          </a:p>
        </p:txBody>
      </p:sp>
      <p:pic>
        <p:nvPicPr>
          <p:cNvPr id="17" name="Picture Placeholder 45">
            <a:extLst>
              <a:ext uri="{FF2B5EF4-FFF2-40B4-BE49-F238E27FC236}">
                <a16:creationId xmlns:a16="http://schemas.microsoft.com/office/drawing/2014/main" id="{511E0114-ECE4-BCEE-BD71-C7C1E9E564AA}"/>
              </a:ext>
            </a:extLst>
          </p:cNvPr>
          <p:cNvPicPr>
            <a:picLocks noChangeAspect="1"/>
          </p:cNvPicPr>
          <p:nvPr/>
        </p:nvPicPr>
        <p:blipFill>
          <a:blip r:embed="rId7"/>
          <a:srcRect t="3907" b="3907"/>
          <a:stretch/>
        </p:blipFill>
        <p:spPr>
          <a:xfrm>
            <a:off x="3691731" y="2235944"/>
            <a:ext cx="4799013" cy="3238500"/>
          </a:xfrm>
          <a:prstGeom prst="rect">
            <a:avLst/>
          </a:prstGeom>
          <a:solidFill>
            <a:schemeClr val="bg2">
              <a:lumMod val="90000"/>
            </a:schemeClr>
          </a:solidFill>
        </p:spPr>
      </p:pic>
    </p:spTree>
    <p:extLst>
      <p:ext uri="{BB962C8B-B14F-4D97-AF65-F5344CB8AC3E}">
        <p14:creationId xmlns:p14="http://schemas.microsoft.com/office/powerpoint/2010/main" val="19567860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p:txBody>
          <a:bodyPr/>
          <a:lstStyle/>
          <a:p>
            <a:r>
              <a:rPr lang="en-US" dirty="0"/>
              <a:t>Q6 Median Rent Price by Region</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p:txBody>
          <a:bodyPr>
            <a:normAutofit/>
          </a:bodyPr>
          <a:lstStyle/>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endParaRPr lang="en-US" sz="1400" dirty="0"/>
          </a:p>
        </p:txBody>
      </p:sp>
      <p:pic>
        <p:nvPicPr>
          <p:cNvPr id="85" name="Picture Placeholder 84" descr="Building with solid fill">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3">
            <a:extLst>
              <a:ext uri="{96DAC541-7B7A-43D3-8B79-37D633B846F1}">
                <asvg:svgBlip xmlns:asvg="http://schemas.microsoft.com/office/drawing/2016/SVG/main" r:embed="rId4"/>
              </a:ext>
            </a:extLst>
          </a:blip>
          <a:srcRect/>
          <a:stretch/>
        </p:blipFill>
        <p:spPr>
          <a:xfrm>
            <a:off x="9998318" y="1988373"/>
            <a:ext cx="502873" cy="502873"/>
          </a:xfrm>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Q3 – Rent Prices</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r>
              <a:rPr lang="en-US" sz="1400" dirty="0"/>
              <a:t>Text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r>
              <a:rPr lang="en-US" sz="1400" dirty="0" err="1"/>
              <a:t>text</a:t>
            </a:r>
            <a:r>
              <a:rPr lang="en-US" sz="1400" dirty="0"/>
              <a:t> </a:t>
            </a:r>
          </a:p>
          <a:p>
            <a:endParaRPr lang="en-US" sz="1400" dirty="0"/>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17</a:t>
            </a:fld>
            <a:endParaRPr lang="en-US" dirty="0"/>
          </a:p>
        </p:txBody>
      </p:sp>
      <p:pic>
        <p:nvPicPr>
          <p:cNvPr id="17" name="Picture Placeholder 45">
            <a:extLst>
              <a:ext uri="{FF2B5EF4-FFF2-40B4-BE49-F238E27FC236}">
                <a16:creationId xmlns:a16="http://schemas.microsoft.com/office/drawing/2014/main" id="{511E0114-ECE4-BCEE-BD71-C7C1E9E564AA}"/>
              </a:ext>
            </a:extLst>
          </p:cNvPr>
          <p:cNvPicPr>
            <a:picLocks noChangeAspect="1"/>
          </p:cNvPicPr>
          <p:nvPr/>
        </p:nvPicPr>
        <p:blipFill>
          <a:blip r:embed="rId5"/>
          <a:srcRect t="3907" b="3907"/>
          <a:stretch/>
        </p:blipFill>
        <p:spPr>
          <a:xfrm>
            <a:off x="3691731" y="2235944"/>
            <a:ext cx="4799013" cy="3238500"/>
          </a:xfrm>
          <a:prstGeom prst="rect">
            <a:avLst/>
          </a:prstGeom>
          <a:solidFill>
            <a:schemeClr val="bg2">
              <a:lumMod val="90000"/>
            </a:schemeClr>
          </a:solidFill>
        </p:spPr>
      </p:pic>
      <p:sp>
        <p:nvSpPr>
          <p:cNvPr id="11" name="Picture Placeholder 10">
            <a:extLst>
              <a:ext uri="{FF2B5EF4-FFF2-40B4-BE49-F238E27FC236}">
                <a16:creationId xmlns:a16="http://schemas.microsoft.com/office/drawing/2014/main" id="{CE936F7A-CFE4-20D0-87EF-4BC732C329A7}"/>
              </a:ext>
            </a:extLst>
          </p:cNvPr>
          <p:cNvSpPr>
            <a:spLocks noGrp="1"/>
          </p:cNvSpPr>
          <p:nvPr>
            <p:ph type="pic" sz="quarter" idx="17"/>
          </p:nvPr>
        </p:nvSpPr>
        <p:spPr/>
      </p:sp>
    </p:spTree>
    <p:extLst>
      <p:ext uri="{BB962C8B-B14F-4D97-AF65-F5344CB8AC3E}">
        <p14:creationId xmlns:p14="http://schemas.microsoft.com/office/powerpoint/2010/main" val="1638412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smtClean="0"/>
              <a:pPr>
                <a:spcAft>
                  <a:spcPts val="600"/>
                </a:spcAft>
              </a:pPr>
              <a:t>18</a:t>
            </a:fld>
            <a:endParaRPr lang="en-US"/>
          </a:p>
        </p:txBody>
      </p:sp>
      <p:pic>
        <p:nvPicPr>
          <p:cNvPr id="7" name="Picture Placeholder 6" descr="Aerial view of suburb, showing houses, lawns, and tree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rotWithShape="1">
          <a:blip r:embed="rId3">
            <a:alphaModFix amt="50000"/>
          </a:blip>
          <a:srcRect l="13582" r="13582"/>
          <a:stretch/>
        </p:blipFill>
        <p:spPr>
          <a:xfrm>
            <a:off x="5884648" y="5"/>
            <a:ext cx="6307353" cy="5780372"/>
          </a:xfrm>
          <a:noFill/>
        </p:spPr>
      </p:pic>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xfrm>
            <a:off x="515938" y="499595"/>
            <a:ext cx="5906896" cy="1325563"/>
          </a:xfrm>
        </p:spPr>
        <p:txBody>
          <a:bodyPr anchor="ctr">
            <a:normAutofit/>
          </a:bodyPr>
          <a:lstStyle/>
          <a:p>
            <a:r>
              <a:rPr lang="en-US" dirty="0"/>
              <a:t>Q7. AVERAGE HOUSE PRICES  2010-2020</a:t>
            </a:r>
            <a:br>
              <a:rPr lang="en-US" dirty="0"/>
            </a:br>
            <a:endParaRPr lang="en-US" dirty="0"/>
          </a:p>
        </p:txBody>
      </p:sp>
      <p:pic>
        <p:nvPicPr>
          <p:cNvPr id="8" name="Content Placeholder 7" descr="Map&#10;&#10;Description automatically generated">
            <a:extLst>
              <a:ext uri="{FF2B5EF4-FFF2-40B4-BE49-F238E27FC236}">
                <a16:creationId xmlns:a16="http://schemas.microsoft.com/office/drawing/2014/main" id="{56D6F55F-13A4-4C52-81A2-687740741CB0}"/>
              </a:ext>
            </a:extLst>
          </p:cNvPr>
          <p:cNvPicPr>
            <a:picLocks noGrp="1" noChangeAspect="1"/>
          </p:cNvPicPr>
          <p:nvPr>
            <p:ph idx="1"/>
          </p:nvPr>
        </p:nvPicPr>
        <p:blipFill>
          <a:blip r:embed="rId4"/>
          <a:stretch>
            <a:fillRect/>
          </a:stretch>
        </p:blipFill>
        <p:spPr>
          <a:xfrm>
            <a:off x="0" y="2640941"/>
            <a:ext cx="12192000" cy="3139436"/>
          </a:xfrm>
          <a:prstGeom prst="rect">
            <a:avLst/>
          </a:prstGeom>
          <a:noFill/>
        </p:spPr>
      </p:pic>
    </p:spTree>
    <p:extLst>
      <p:ext uri="{BB962C8B-B14F-4D97-AF65-F5344CB8AC3E}">
        <p14:creationId xmlns:p14="http://schemas.microsoft.com/office/powerpoint/2010/main" val="24589034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smtClean="0"/>
              <a:pPr>
                <a:spcAft>
                  <a:spcPts val="600"/>
                </a:spcAft>
              </a:pPr>
              <a:t>19</a:t>
            </a:fld>
            <a:endParaRPr lang="en-US"/>
          </a:p>
        </p:txBody>
      </p:sp>
      <p:pic>
        <p:nvPicPr>
          <p:cNvPr id="7" name="Picture Placeholder 6" descr="Aerial view of suburb, showing houses, lawns, and tree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rotWithShape="1">
          <a:blip r:embed="rId3">
            <a:alphaModFix amt="50000"/>
          </a:blip>
          <a:srcRect l="13582" r="13582"/>
          <a:stretch/>
        </p:blipFill>
        <p:spPr>
          <a:xfrm>
            <a:off x="5884648" y="5"/>
            <a:ext cx="6307353" cy="5780372"/>
          </a:xfrm>
          <a:noFill/>
        </p:spPr>
      </p:pic>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xfrm>
            <a:off x="515938" y="499595"/>
            <a:ext cx="5906896" cy="1325563"/>
          </a:xfrm>
        </p:spPr>
        <p:txBody>
          <a:bodyPr anchor="ctr">
            <a:normAutofit/>
          </a:bodyPr>
          <a:lstStyle/>
          <a:p>
            <a:r>
              <a:rPr lang="en-US" dirty="0"/>
              <a:t>Q7. AVERAGE RENT PRICES  2010-2020</a:t>
            </a:r>
            <a:br>
              <a:rPr lang="en-US" dirty="0"/>
            </a:br>
            <a:endParaRPr lang="en-US" dirty="0"/>
          </a:p>
        </p:txBody>
      </p:sp>
      <p:pic>
        <p:nvPicPr>
          <p:cNvPr id="8" name="Content Placeholder 7" descr="Map&#10;&#10;Description automatically generated">
            <a:extLst>
              <a:ext uri="{FF2B5EF4-FFF2-40B4-BE49-F238E27FC236}">
                <a16:creationId xmlns:a16="http://schemas.microsoft.com/office/drawing/2014/main" id="{56D6F55F-13A4-4C52-81A2-687740741CB0}"/>
              </a:ext>
            </a:extLst>
          </p:cNvPr>
          <p:cNvPicPr>
            <a:picLocks noGrp="1" noChangeAspect="1"/>
          </p:cNvPicPr>
          <p:nvPr>
            <p:ph idx="1"/>
          </p:nvPr>
        </p:nvPicPr>
        <p:blipFill>
          <a:blip r:embed="rId4"/>
          <a:stretch>
            <a:fillRect/>
          </a:stretch>
        </p:blipFill>
        <p:spPr>
          <a:xfrm>
            <a:off x="0" y="2640941"/>
            <a:ext cx="12192000" cy="3139436"/>
          </a:xfrm>
          <a:prstGeom prst="rect">
            <a:avLst/>
          </a:prstGeom>
          <a:noFill/>
        </p:spPr>
      </p:pic>
      <p:pic>
        <p:nvPicPr>
          <p:cNvPr id="10" name="Picture 9">
            <a:extLst>
              <a:ext uri="{FF2B5EF4-FFF2-40B4-BE49-F238E27FC236}">
                <a16:creationId xmlns:a16="http://schemas.microsoft.com/office/drawing/2014/main" id="{A3DF6CCE-7950-939F-EA2C-451245C0C145}"/>
              </a:ext>
            </a:extLst>
          </p:cNvPr>
          <p:cNvPicPr>
            <a:picLocks noChangeAspect="1"/>
          </p:cNvPicPr>
          <p:nvPr/>
        </p:nvPicPr>
        <p:blipFill>
          <a:blip r:embed="rId5"/>
          <a:stretch>
            <a:fillRect/>
          </a:stretch>
        </p:blipFill>
        <p:spPr>
          <a:xfrm>
            <a:off x="0" y="2669231"/>
            <a:ext cx="12193813" cy="3111146"/>
          </a:xfrm>
          <a:prstGeom prst="rect">
            <a:avLst/>
          </a:prstGeom>
        </p:spPr>
      </p:pic>
    </p:spTree>
    <p:extLst>
      <p:ext uri="{BB962C8B-B14F-4D97-AF65-F5344CB8AC3E}">
        <p14:creationId xmlns:p14="http://schemas.microsoft.com/office/powerpoint/2010/main" val="782159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a:xfrm>
            <a:off x="6343650" y="2173288"/>
            <a:ext cx="5143500" cy="2090808"/>
          </a:xfrm>
        </p:spPr>
        <p:txBody>
          <a:bodyPr/>
          <a:lstStyle/>
          <a:p>
            <a:r>
              <a:rPr lang="en-US" dirty="0"/>
              <a:t>HOUSE AND RENTAL price REPORT </a:t>
            </a:r>
          </a:p>
        </p:txBody>
      </p:sp>
      <p:sp>
        <p:nvSpPr>
          <p:cNvPr id="3" name="Subtitle 2">
            <a:extLst>
              <a:ext uri="{FF2B5EF4-FFF2-40B4-BE49-F238E27FC236}">
                <a16:creationId xmlns:a16="http://schemas.microsoft.com/office/drawing/2014/main" id="{2198AA37-E298-4CD8-9F0F-2123ACFD9653}"/>
              </a:ext>
            </a:extLst>
          </p:cNvPr>
          <p:cNvSpPr>
            <a:spLocks noGrp="1"/>
          </p:cNvSpPr>
          <p:nvPr>
            <p:ph type="subTitle" idx="1"/>
          </p:nvPr>
        </p:nvSpPr>
        <p:spPr>
          <a:xfrm>
            <a:off x="6343650" y="4279971"/>
            <a:ext cx="5143500" cy="503167"/>
          </a:xfrm>
        </p:spPr>
        <p:txBody>
          <a:bodyPr/>
          <a:lstStyle/>
          <a:p>
            <a:r>
              <a:rPr lang="en-US" dirty="0"/>
              <a:t>A Data ANALYSIS OF THE METRO MELBOURNE SUBURBS FOR INVESTMENT </a:t>
            </a:r>
          </a:p>
        </p:txBody>
      </p:sp>
      <p:pic>
        <p:nvPicPr>
          <p:cNvPr id="10" name="Picture Placeholder 9" descr="city scape">
            <a:extLst>
              <a:ext uri="{FF2B5EF4-FFF2-40B4-BE49-F238E27FC236}">
                <a16:creationId xmlns:a16="http://schemas.microsoft.com/office/drawing/2014/main" id="{ABD7F97D-15E8-4032-B615-0562046B754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sp>
        <p:nvSpPr>
          <p:cNvPr id="5" name="Subtitle 2">
            <a:extLst>
              <a:ext uri="{FF2B5EF4-FFF2-40B4-BE49-F238E27FC236}">
                <a16:creationId xmlns:a16="http://schemas.microsoft.com/office/drawing/2014/main" id="{B499C903-A11D-2A71-72F0-59AC4995BC5C}"/>
              </a:ext>
            </a:extLst>
          </p:cNvPr>
          <p:cNvSpPr txBox="1">
            <a:spLocks/>
          </p:cNvSpPr>
          <p:nvPr/>
        </p:nvSpPr>
        <p:spPr>
          <a:xfrm>
            <a:off x="6343650" y="5699311"/>
            <a:ext cx="5143500" cy="50316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dirty="0"/>
              <a:t>Monday 27 June 2022</a:t>
            </a:r>
          </a:p>
        </p:txBody>
      </p:sp>
    </p:spTree>
    <p:extLst>
      <p:ext uri="{BB962C8B-B14F-4D97-AF65-F5344CB8AC3E}">
        <p14:creationId xmlns:p14="http://schemas.microsoft.com/office/powerpoint/2010/main" val="31671720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xfrm>
            <a:off x="515938" y="499595"/>
            <a:ext cx="5368709" cy="1326030"/>
          </a:xfrm>
        </p:spPr>
        <p:txBody>
          <a:bodyPr/>
          <a:lstStyle/>
          <a:p>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15938" y="1351899"/>
            <a:ext cx="5368708" cy="4928068"/>
          </a:xfrm>
        </p:spPr>
        <p:txBody>
          <a:bodyPr/>
          <a:lstStyle/>
          <a:p>
            <a:pPr marL="0" indent="0">
              <a:buNone/>
            </a:pPr>
            <a:r>
              <a:rPr lang="en-US" sz="1800" b="1" dirty="0">
                <a:solidFill>
                  <a:schemeClr val="accent2">
                    <a:lumMod val="75000"/>
                  </a:schemeClr>
                </a:solidFill>
              </a:rPr>
              <a:t>The overall goal of this project is to determine if there has been a steady increase in the prices of houses and rent costs in Metro Melbourne during 2010-2020. </a:t>
            </a:r>
          </a:p>
          <a:p>
            <a:pPr marL="0" indent="0">
              <a:buNone/>
            </a:pPr>
            <a:r>
              <a:rPr lang="en-US" sz="1800" dirty="0"/>
              <a:t>Through the analysis of the data, it can be showed that:</a:t>
            </a:r>
          </a:p>
          <a:p>
            <a:r>
              <a:rPr lang="en-US" sz="1800" dirty="0"/>
              <a:t>There has been a steadily increase in the house and rent prices in the last 10 years, with an overall median increment of around 50% for the period.</a:t>
            </a:r>
          </a:p>
          <a:p>
            <a:r>
              <a:rPr lang="en-US" sz="1800" dirty="0"/>
              <a:t>The top ten suburbs with highest cost effectiveness are well distributed along the main regions: Inner Melbourne (CBD and closer suburbs), Eastern (Toorak, Malvern), Western (Williamstown, </a:t>
            </a:r>
            <a:r>
              <a:rPr lang="en-US" sz="1800" dirty="0" err="1"/>
              <a:t>Yarraville</a:t>
            </a:r>
            <a:r>
              <a:rPr lang="en-US" sz="1800" dirty="0"/>
              <a:t>), Northern (Canterbury), and Southern (Mornington Peninsula).  </a:t>
            </a:r>
          </a:p>
          <a:p>
            <a:r>
              <a:rPr lang="en-US" sz="1800" dirty="0"/>
              <a:t>Despite the reduction in house pricing during 2019-2020 (around -4%) house and rent prices have a general accumulated increment of around 50% in the last decade. </a:t>
            </a:r>
          </a:p>
          <a:p>
            <a:endParaRPr lang="en-US" sz="1800" dirty="0"/>
          </a:p>
          <a:p>
            <a:pPr marL="0" indent="0">
              <a:buNone/>
            </a:pPr>
            <a:endParaRPr lang="en-US" sz="1800" dirty="0"/>
          </a:p>
        </p:txBody>
      </p:sp>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20</a:t>
            </a:fld>
            <a:endParaRPr lang="en-US" dirty="0"/>
          </a:p>
        </p:txBody>
      </p:sp>
      <p:pic>
        <p:nvPicPr>
          <p:cNvPr id="7" name="Picture Placeholder 6" descr="skycraper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a:xfrm>
            <a:off x="5884647" y="0"/>
            <a:ext cx="6307353" cy="5780372"/>
          </a:xfrm>
        </p:spPr>
      </p:pic>
    </p:spTree>
    <p:extLst>
      <p:ext uri="{BB962C8B-B14F-4D97-AF65-F5344CB8AC3E}">
        <p14:creationId xmlns:p14="http://schemas.microsoft.com/office/powerpoint/2010/main" val="2114052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skycraper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a:xfrm rot="16200000">
            <a:off x="-263490" y="252475"/>
            <a:ext cx="6307353" cy="5780372"/>
          </a:xfrm>
        </p:spPr>
      </p:pic>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xfrm>
            <a:off x="6096000" y="292272"/>
            <a:ext cx="4937211" cy="1325563"/>
          </a:xfrm>
        </p:spPr>
        <p:txBody>
          <a:bodyPr/>
          <a:lstStyle/>
          <a:p>
            <a:r>
              <a:rPr lang="en-US" dirty="0"/>
              <a:t>RECOMMENDATION</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6096000" y="1253331"/>
            <a:ext cx="5562156" cy="4351338"/>
          </a:xfrm>
        </p:spPr>
        <p:txBody>
          <a:bodyPr/>
          <a:lstStyle/>
          <a:p>
            <a:pPr marL="0" indent="0">
              <a:buNone/>
            </a:pPr>
            <a:r>
              <a:rPr lang="en-US" sz="1800" dirty="0">
                <a:solidFill>
                  <a:schemeClr val="accent2">
                    <a:lumMod val="75000"/>
                  </a:schemeClr>
                </a:solidFill>
              </a:rPr>
              <a:t>We recommend our clients to keep house investment as one of the strongest profitable alternatives in the long term. As we have demonstrated in this presentation, historically, property investment always goes up in price. </a:t>
            </a:r>
          </a:p>
          <a:p>
            <a:pPr marL="0" indent="0">
              <a:buNone/>
            </a:pPr>
            <a:r>
              <a:rPr lang="en-US" sz="1800" dirty="0">
                <a:solidFill>
                  <a:schemeClr val="accent2">
                    <a:lumMod val="75000"/>
                  </a:schemeClr>
                </a:solidFill>
              </a:rPr>
              <a:t>Despite the potential impending downturn, it is still feasible to be successful with investing in property in Victoria. </a:t>
            </a:r>
            <a:endParaRPr lang="en-US" sz="1800" b="1" dirty="0">
              <a:solidFill>
                <a:schemeClr val="accent2">
                  <a:lumMod val="75000"/>
                </a:schemeClr>
              </a:solidFill>
            </a:endParaRPr>
          </a:p>
          <a:p>
            <a:pPr marL="0" indent="0">
              <a:buNone/>
            </a:pPr>
            <a:endParaRPr lang="en-US" sz="1800" b="1" dirty="0">
              <a:solidFill>
                <a:schemeClr val="accent2">
                  <a:lumMod val="75000"/>
                </a:schemeClr>
              </a:solidFill>
            </a:endParaRPr>
          </a:p>
          <a:p>
            <a:pPr marL="0" indent="0">
              <a:buNone/>
            </a:pPr>
            <a:endParaRPr lang="en-US" sz="1800" dirty="0"/>
          </a:p>
          <a:p>
            <a:pPr marL="0" indent="0">
              <a:buNone/>
            </a:pPr>
            <a:endParaRPr lang="en-US" sz="1800" dirty="0"/>
          </a:p>
        </p:txBody>
      </p:sp>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21</a:t>
            </a:fld>
            <a:endParaRPr lang="en-US" dirty="0"/>
          </a:p>
        </p:txBody>
      </p:sp>
    </p:spTree>
    <p:extLst>
      <p:ext uri="{BB962C8B-B14F-4D97-AF65-F5344CB8AC3E}">
        <p14:creationId xmlns:p14="http://schemas.microsoft.com/office/powerpoint/2010/main" val="1322358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FCA16-8D78-4A87-9023-708458E3A4F3}"/>
              </a:ext>
            </a:extLst>
          </p:cNvPr>
          <p:cNvSpPr>
            <a:spLocks noGrp="1"/>
          </p:cNvSpPr>
          <p:nvPr>
            <p:ph type="title"/>
          </p:nvPr>
        </p:nvSpPr>
        <p:spPr/>
        <p:txBody>
          <a:bodyPr/>
          <a:lstStyle/>
          <a:p>
            <a:r>
              <a:rPr lang="en-US" dirty="0"/>
              <a:t>team</a:t>
            </a:r>
          </a:p>
        </p:txBody>
      </p:sp>
      <p:sp>
        <p:nvSpPr>
          <p:cNvPr id="9" name="Content Placeholder 8">
            <a:extLst>
              <a:ext uri="{FF2B5EF4-FFF2-40B4-BE49-F238E27FC236}">
                <a16:creationId xmlns:a16="http://schemas.microsoft.com/office/drawing/2014/main" id="{D66C6D21-6780-4D8A-9B6F-582E0BD2DC2E}"/>
              </a:ext>
            </a:extLst>
          </p:cNvPr>
          <p:cNvSpPr>
            <a:spLocks noGrp="1"/>
          </p:cNvSpPr>
          <p:nvPr>
            <p:ph idx="17"/>
          </p:nvPr>
        </p:nvSpPr>
        <p:spPr/>
        <p:txBody>
          <a:bodyPr/>
          <a:lstStyle/>
          <a:p>
            <a:r>
              <a:rPr lang="en-US" dirty="0"/>
              <a:t>Chloe </a:t>
            </a:r>
            <a:r>
              <a:rPr lang="en-US" dirty="0" err="1"/>
              <a:t>THan</a:t>
            </a:r>
            <a:endParaRPr lang="en-US" dirty="0"/>
          </a:p>
        </p:txBody>
      </p:sp>
      <p:sp>
        <p:nvSpPr>
          <p:cNvPr id="11" name="Content Placeholder 10">
            <a:extLst>
              <a:ext uri="{FF2B5EF4-FFF2-40B4-BE49-F238E27FC236}">
                <a16:creationId xmlns:a16="http://schemas.microsoft.com/office/drawing/2014/main" id="{90DE57B2-448D-4C8D-8B9C-FFDDFB0A9208}"/>
              </a:ext>
            </a:extLst>
          </p:cNvPr>
          <p:cNvSpPr>
            <a:spLocks noGrp="1"/>
          </p:cNvSpPr>
          <p:nvPr>
            <p:ph idx="19"/>
          </p:nvPr>
        </p:nvSpPr>
        <p:spPr/>
        <p:txBody>
          <a:bodyPr/>
          <a:lstStyle/>
          <a:p>
            <a:r>
              <a:rPr lang="en-US" dirty="0"/>
              <a:t>Rachel sun</a:t>
            </a:r>
          </a:p>
        </p:txBody>
      </p:sp>
      <p:sp>
        <p:nvSpPr>
          <p:cNvPr id="15" name="Content Placeholder 14">
            <a:extLst>
              <a:ext uri="{FF2B5EF4-FFF2-40B4-BE49-F238E27FC236}">
                <a16:creationId xmlns:a16="http://schemas.microsoft.com/office/drawing/2014/main" id="{471C9CF1-70B0-46DB-869F-6DC53668898D}"/>
              </a:ext>
            </a:extLst>
          </p:cNvPr>
          <p:cNvSpPr>
            <a:spLocks noGrp="1"/>
          </p:cNvSpPr>
          <p:nvPr>
            <p:ph idx="23"/>
          </p:nvPr>
        </p:nvSpPr>
        <p:spPr/>
        <p:txBody>
          <a:bodyPr/>
          <a:lstStyle/>
          <a:p>
            <a:r>
              <a:rPr lang="en-US" dirty="0"/>
              <a:t>Claudia Sandoval </a:t>
            </a:r>
          </a:p>
        </p:txBody>
      </p:sp>
      <p:sp>
        <p:nvSpPr>
          <p:cNvPr id="3" name="Slide Number Placeholder 2">
            <a:extLst>
              <a:ext uri="{FF2B5EF4-FFF2-40B4-BE49-F238E27FC236}">
                <a16:creationId xmlns:a16="http://schemas.microsoft.com/office/drawing/2014/main" id="{C10F7B49-6C9D-4DBF-AD20-9D4CFAB1CBFD}"/>
              </a:ext>
            </a:extLst>
          </p:cNvPr>
          <p:cNvSpPr>
            <a:spLocks noGrp="1"/>
          </p:cNvSpPr>
          <p:nvPr>
            <p:ph type="sldNum" sz="quarter" idx="12"/>
          </p:nvPr>
        </p:nvSpPr>
        <p:spPr/>
        <p:txBody>
          <a:bodyPr/>
          <a:lstStyle/>
          <a:p>
            <a:fld id="{9EC71654-96A5-4280-94F3-931C61A9F92C}" type="slidenum">
              <a:rPr lang="en-US" smtClean="0"/>
              <a:pPr/>
              <a:t>22</a:t>
            </a:fld>
            <a:endParaRPr lang="en-US" dirty="0"/>
          </a:p>
        </p:txBody>
      </p:sp>
      <p:pic>
        <p:nvPicPr>
          <p:cNvPr id="16" name="Picture Placeholder 15" descr="A person sitting at a table&#10;&#10;Description automatically generated with medium confidence">
            <a:extLst>
              <a:ext uri="{FF2B5EF4-FFF2-40B4-BE49-F238E27FC236}">
                <a16:creationId xmlns:a16="http://schemas.microsoft.com/office/drawing/2014/main" id="{FF1985A0-C718-DC8C-09DA-E537926E0B8A}"/>
              </a:ext>
            </a:extLst>
          </p:cNvPr>
          <p:cNvPicPr>
            <a:picLocks noGrp="1" noChangeAspect="1"/>
          </p:cNvPicPr>
          <p:nvPr>
            <p:ph type="pic" sz="quarter" idx="13"/>
          </p:nvPr>
        </p:nvPicPr>
        <p:blipFill>
          <a:blip r:embed="rId3"/>
          <a:srcRect/>
          <a:stretch>
            <a:fillRect/>
          </a:stretch>
        </p:blipFill>
        <p:spPr/>
      </p:pic>
      <p:pic>
        <p:nvPicPr>
          <p:cNvPr id="24" name="Picture Placeholder 23" descr="A picture containing person, outdoor, grass&#10;&#10;Description automatically generated">
            <a:extLst>
              <a:ext uri="{FF2B5EF4-FFF2-40B4-BE49-F238E27FC236}">
                <a16:creationId xmlns:a16="http://schemas.microsoft.com/office/drawing/2014/main" id="{AC1469B1-E6F1-56A2-4517-EFC7892B511B}"/>
              </a:ext>
            </a:extLst>
          </p:cNvPr>
          <p:cNvPicPr>
            <a:picLocks noGrp="1" noChangeAspect="1"/>
          </p:cNvPicPr>
          <p:nvPr>
            <p:ph type="pic" sz="quarter" idx="14"/>
          </p:nvPr>
        </p:nvPicPr>
        <p:blipFill>
          <a:blip r:embed="rId4"/>
          <a:srcRect/>
          <a:stretch>
            <a:fillRect/>
          </a:stretch>
        </p:blipFill>
        <p:spPr/>
      </p:pic>
      <p:pic>
        <p:nvPicPr>
          <p:cNvPr id="40" name="Picture Placeholder 39">
            <a:extLst>
              <a:ext uri="{FF2B5EF4-FFF2-40B4-BE49-F238E27FC236}">
                <a16:creationId xmlns:a16="http://schemas.microsoft.com/office/drawing/2014/main" id="{90DE54E7-E8A2-2BCE-0691-CD0F98B7758F}"/>
              </a:ext>
            </a:extLst>
          </p:cNvPr>
          <p:cNvPicPr>
            <a:picLocks noGrp="1" noChangeAspect="1"/>
          </p:cNvPicPr>
          <p:nvPr>
            <p:ph type="pic" sz="quarter" idx="16"/>
          </p:nvPr>
        </p:nvPicPr>
        <p:blipFill>
          <a:blip r:embed="rId5"/>
          <a:srcRect/>
          <a:stretch>
            <a:fillRect/>
          </a:stretch>
        </p:blipFill>
        <p:spPr/>
      </p:pic>
    </p:spTree>
    <p:extLst>
      <p:ext uri="{BB962C8B-B14F-4D97-AF65-F5344CB8AC3E}">
        <p14:creationId xmlns:p14="http://schemas.microsoft.com/office/powerpoint/2010/main" val="1832820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9" descr="cityscape">
            <a:extLst>
              <a:ext uri="{FF2B5EF4-FFF2-40B4-BE49-F238E27FC236}">
                <a16:creationId xmlns:a16="http://schemas.microsoft.com/office/drawing/2014/main" id="{63493B9E-F6F8-4C0F-9706-CA547A8B2B3F}"/>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t="39" b="39"/>
          <a:stretch>
            <a:fillRect/>
          </a:stretch>
        </p:blipFill>
        <p:spPr/>
      </p:pic>
      <p:sp>
        <p:nvSpPr>
          <p:cNvPr id="6" name="Title 5">
            <a:extLst>
              <a:ext uri="{FF2B5EF4-FFF2-40B4-BE49-F238E27FC236}">
                <a16:creationId xmlns:a16="http://schemas.microsoft.com/office/drawing/2014/main" id="{95D612B9-68B9-4C9F-98FE-CEE07DB1F00D}"/>
              </a:ext>
            </a:extLst>
          </p:cNvPr>
          <p:cNvSpPr>
            <a:spLocks noGrp="1"/>
          </p:cNvSpPr>
          <p:nvPr>
            <p:ph type="title"/>
          </p:nvPr>
        </p:nvSpPr>
        <p:spPr>
          <a:xfrm>
            <a:off x="6469777" y="3158641"/>
            <a:ext cx="5722223" cy="921807"/>
          </a:xfrm>
        </p:spPr>
        <p:txBody>
          <a:bodyPr/>
          <a:lstStyle/>
          <a:p>
            <a:r>
              <a:rPr lang="en-US" dirty="0"/>
              <a:t>Thank you!</a:t>
            </a:r>
          </a:p>
        </p:txBody>
      </p:sp>
    </p:spTree>
    <p:extLst>
      <p:ext uri="{BB962C8B-B14F-4D97-AF65-F5344CB8AC3E}">
        <p14:creationId xmlns:p14="http://schemas.microsoft.com/office/powerpoint/2010/main" val="1124779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ityscape">
            <a:extLst>
              <a:ext uri="{FF2B5EF4-FFF2-40B4-BE49-F238E27FC236}">
                <a16:creationId xmlns:a16="http://schemas.microsoft.com/office/drawing/2014/main" id="{3A7EDB62-3E60-F44C-AE34-9495623E004A}"/>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sp>
        <p:nvSpPr>
          <p:cNvPr id="7" name="Title 6">
            <a:extLst>
              <a:ext uri="{FF2B5EF4-FFF2-40B4-BE49-F238E27FC236}">
                <a16:creationId xmlns:a16="http://schemas.microsoft.com/office/drawing/2014/main" id="{39B0EC6D-03DD-4CEE-9979-34A964DCA45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4122749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p:txBody>
          <a:bodyPr/>
          <a:lstStyle/>
          <a:p>
            <a:r>
              <a:rPr lang="en-US" dirty="0"/>
              <a:t>Content</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38960" y="1345324"/>
            <a:ext cx="5136625" cy="5110415"/>
          </a:xfrm>
        </p:spPr>
        <p:txBody>
          <a:bodyPr/>
          <a:lstStyle/>
          <a:p>
            <a:pPr marL="0" indent="0">
              <a:buNone/>
            </a:pPr>
            <a:r>
              <a:rPr lang="en-US" sz="1800" b="1" dirty="0">
                <a:solidFill>
                  <a:schemeClr val="accent2">
                    <a:lumMod val="75000"/>
                  </a:schemeClr>
                </a:solidFill>
              </a:rPr>
              <a:t>The overall goal of this project is to determine if there has been a steady increase in the prices of houses and rent costs in Metro Melbourne during 2010-2020. </a:t>
            </a:r>
          </a:p>
          <a:p>
            <a:pPr marL="0" indent="0">
              <a:buNone/>
            </a:pPr>
            <a:r>
              <a:rPr lang="en-US" sz="1400" dirty="0"/>
              <a:t>The following data analysis will respond the questions below based on the hypothesis: </a:t>
            </a:r>
          </a:p>
          <a:p>
            <a:pPr marL="0" indent="0">
              <a:buNone/>
            </a:pPr>
            <a:r>
              <a:rPr lang="en-US" sz="1400" b="1" dirty="0">
                <a:solidFill>
                  <a:schemeClr val="accent2">
                    <a:lumMod val="75000"/>
                  </a:schemeClr>
                </a:solidFill>
              </a:rPr>
              <a:t>Q1</a:t>
            </a:r>
            <a:r>
              <a:rPr lang="en-US" sz="1400" dirty="0"/>
              <a:t>. How have prices increased over the last decade in Metro Melbourne?</a:t>
            </a:r>
          </a:p>
          <a:p>
            <a:pPr marL="0" indent="0">
              <a:buNone/>
            </a:pPr>
            <a:r>
              <a:rPr lang="en-US" sz="1400" b="1" dirty="0">
                <a:solidFill>
                  <a:schemeClr val="accent2">
                    <a:lumMod val="75000"/>
                  </a:schemeClr>
                </a:solidFill>
              </a:rPr>
              <a:t>Q2</a:t>
            </a:r>
            <a:r>
              <a:rPr lang="en-US" sz="1400" dirty="0"/>
              <a:t>. Which are “The top ten suburbs” in Victoria for housing prices increment and rental cost increase over the last decade?</a:t>
            </a:r>
          </a:p>
          <a:p>
            <a:pPr marL="0" indent="0">
              <a:buNone/>
            </a:pPr>
            <a:r>
              <a:rPr lang="en-US" sz="1400" b="1" dirty="0">
                <a:solidFill>
                  <a:schemeClr val="accent2">
                    <a:lumMod val="75000"/>
                  </a:schemeClr>
                </a:solidFill>
              </a:rPr>
              <a:t>Q3</a:t>
            </a:r>
            <a:r>
              <a:rPr lang="en-US" sz="1400" dirty="0"/>
              <a:t>. Which are “The bottom ten suburbs” in Victoria for housing prices fall and rental cost reduction over the last decade?</a:t>
            </a:r>
          </a:p>
          <a:p>
            <a:pPr marL="0" indent="0">
              <a:buNone/>
            </a:pPr>
            <a:r>
              <a:rPr lang="en-US" sz="1400" b="1" dirty="0">
                <a:solidFill>
                  <a:schemeClr val="accent2">
                    <a:lumMod val="75000"/>
                  </a:schemeClr>
                </a:solidFill>
              </a:rPr>
              <a:t>Q4</a:t>
            </a:r>
            <a:r>
              <a:rPr lang="en-US" sz="1400" dirty="0"/>
              <a:t>. The suburbs with the highest and lowest number of leased properties. </a:t>
            </a:r>
          </a:p>
          <a:p>
            <a:pPr marL="0" indent="0">
              <a:buNone/>
            </a:pPr>
            <a:r>
              <a:rPr lang="en-US" sz="1400" b="1" dirty="0">
                <a:solidFill>
                  <a:schemeClr val="accent2">
                    <a:lumMod val="75000"/>
                  </a:schemeClr>
                </a:solidFill>
              </a:rPr>
              <a:t>Q5</a:t>
            </a:r>
            <a:r>
              <a:rPr lang="en-US" sz="1400" dirty="0"/>
              <a:t>. The correlation between housing price/ rental cost and suburb distribution</a:t>
            </a:r>
          </a:p>
          <a:p>
            <a:pPr marL="0" indent="0">
              <a:buNone/>
            </a:pPr>
            <a:r>
              <a:rPr lang="en-US" sz="1400" b="1" dirty="0">
                <a:solidFill>
                  <a:schemeClr val="accent2">
                    <a:lumMod val="75000"/>
                  </a:schemeClr>
                </a:solidFill>
              </a:rPr>
              <a:t>Q6</a:t>
            </a:r>
            <a:r>
              <a:rPr lang="en-US" sz="1400" dirty="0"/>
              <a:t>. Comparation of the average housing price &amp; average rental cost in Eastern, Western, Northern and Southern suburb over the time period (or year 2020 only) by using appropriate charts.</a:t>
            </a:r>
          </a:p>
          <a:p>
            <a:pPr marL="0" indent="0">
              <a:buNone/>
            </a:pPr>
            <a:r>
              <a:rPr lang="en-US" sz="1400" b="1" dirty="0">
                <a:solidFill>
                  <a:schemeClr val="accent2">
                    <a:lumMod val="75000"/>
                  </a:schemeClr>
                </a:solidFill>
              </a:rPr>
              <a:t>Q7</a:t>
            </a:r>
            <a:r>
              <a:rPr lang="en-US" sz="1400" dirty="0"/>
              <a:t>. Producing heat map and markers with info box regarding median housing price and rental cost from 2010 - 2020 for all areas in Victoria. </a:t>
            </a:r>
          </a:p>
          <a:p>
            <a:pPr marL="0" indent="0">
              <a:buNone/>
            </a:pPr>
            <a:endParaRPr lang="en-US" sz="1800" dirty="0"/>
          </a:p>
          <a:p>
            <a:pPr marL="0" indent="0">
              <a:buNone/>
            </a:pPr>
            <a:endParaRPr lang="en-US" sz="1800" dirty="0"/>
          </a:p>
        </p:txBody>
      </p:sp>
      <p:pic>
        <p:nvPicPr>
          <p:cNvPr id="7" name="Picture Placeholder 6" descr="skycraper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3</a:t>
            </a:fld>
            <a:endParaRPr lang="en-US" dirty="0"/>
          </a:p>
        </p:txBody>
      </p:sp>
    </p:spTree>
    <p:extLst>
      <p:ext uri="{BB962C8B-B14F-4D97-AF65-F5344CB8AC3E}">
        <p14:creationId xmlns:p14="http://schemas.microsoft.com/office/powerpoint/2010/main" val="43356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C2D9-0850-4620-BE32-11F44A927662}"/>
              </a:ext>
            </a:extLst>
          </p:cNvPr>
          <p:cNvSpPr>
            <a:spLocks noGrp="1"/>
          </p:cNvSpPr>
          <p:nvPr>
            <p:ph type="title"/>
          </p:nvPr>
        </p:nvSpPr>
        <p:spPr/>
        <p:txBody>
          <a:bodyPr/>
          <a:lstStyle/>
          <a:p>
            <a:r>
              <a:rPr lang="en-US" dirty="0"/>
              <a:t>METHOD</a:t>
            </a:r>
          </a:p>
        </p:txBody>
      </p:sp>
      <p:sp>
        <p:nvSpPr>
          <p:cNvPr id="5" name="Content Placeholder 4">
            <a:extLst>
              <a:ext uri="{FF2B5EF4-FFF2-40B4-BE49-F238E27FC236}">
                <a16:creationId xmlns:a16="http://schemas.microsoft.com/office/drawing/2014/main" id="{93A6F33C-3AFE-474E-AC15-C00F368C3C6A}"/>
              </a:ext>
            </a:extLst>
          </p:cNvPr>
          <p:cNvSpPr>
            <a:spLocks noGrp="1"/>
          </p:cNvSpPr>
          <p:nvPr>
            <p:ph idx="15"/>
          </p:nvPr>
        </p:nvSpPr>
        <p:spPr/>
        <p:txBody>
          <a:bodyPr/>
          <a:lstStyle/>
          <a:p>
            <a:r>
              <a:rPr lang="en-US" dirty="0"/>
              <a:t>Databases</a:t>
            </a:r>
          </a:p>
        </p:txBody>
      </p:sp>
      <p:pic>
        <p:nvPicPr>
          <p:cNvPr id="29" name="Picture Placeholder 28" descr="Pencil">
            <a:extLst>
              <a:ext uri="{FF2B5EF4-FFF2-40B4-BE49-F238E27FC236}">
                <a16:creationId xmlns:a16="http://schemas.microsoft.com/office/drawing/2014/main" id="{F0E35123-11A3-CD40-A44F-8A81B9105639}"/>
              </a:ext>
            </a:extLst>
          </p:cNvPr>
          <p:cNvPicPr>
            <a:picLocks noGrp="1" noChangeAspect="1"/>
          </p:cNvPicPr>
          <p:nvPr>
            <p:ph type="pic" sz="quarter" idx="21"/>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p:pic>
      <p:sp>
        <p:nvSpPr>
          <p:cNvPr id="3" name="Content Placeholder 2">
            <a:extLst>
              <a:ext uri="{FF2B5EF4-FFF2-40B4-BE49-F238E27FC236}">
                <a16:creationId xmlns:a16="http://schemas.microsoft.com/office/drawing/2014/main" id="{65015163-D5FD-4849-978B-77883FAF7928}"/>
              </a:ext>
            </a:extLst>
          </p:cNvPr>
          <p:cNvSpPr>
            <a:spLocks noGrp="1"/>
          </p:cNvSpPr>
          <p:nvPr>
            <p:ph idx="1"/>
          </p:nvPr>
        </p:nvSpPr>
        <p:spPr/>
        <p:txBody>
          <a:bodyPr/>
          <a:lstStyle/>
          <a:p>
            <a:r>
              <a:rPr lang="en-US" sz="1600" dirty="0"/>
              <a:t>The databases we used for this analysis have been obtained from the following sources:</a:t>
            </a:r>
          </a:p>
          <a:p>
            <a:endParaRPr lang="en-US" sz="1600" dirty="0"/>
          </a:p>
          <a:p>
            <a:pPr>
              <a:spcBef>
                <a:spcPts val="0"/>
              </a:spcBef>
            </a:pPr>
            <a:r>
              <a:rPr lang="en-US" b="1" dirty="0"/>
              <a:t>Victorian Property Sales Report </a:t>
            </a:r>
          </a:p>
          <a:p>
            <a:pPr>
              <a:spcBef>
                <a:spcPts val="0"/>
              </a:spcBef>
            </a:pPr>
            <a:r>
              <a:rPr lang="en-US" b="1" dirty="0"/>
              <a:t>Median House by Suburb, Time Series</a:t>
            </a:r>
          </a:p>
          <a:p>
            <a:pPr>
              <a:spcBef>
                <a:spcPts val="0"/>
              </a:spcBef>
            </a:pPr>
            <a:r>
              <a:rPr lang="en-US" b="1" dirty="0"/>
              <a:t>VIC.GOV.AU</a:t>
            </a:r>
            <a:endParaRPr lang="en-US" dirty="0"/>
          </a:p>
          <a:p>
            <a:pPr>
              <a:spcBef>
                <a:spcPts val="0"/>
              </a:spcBef>
            </a:pPr>
            <a:endParaRPr lang="en-US" b="1" dirty="0"/>
          </a:p>
          <a:p>
            <a:pPr>
              <a:spcBef>
                <a:spcPts val="0"/>
              </a:spcBef>
            </a:pPr>
            <a:r>
              <a:rPr lang="en-US" b="1" dirty="0"/>
              <a:t>Rental Report - Quarterly: </a:t>
            </a:r>
          </a:p>
          <a:p>
            <a:pPr>
              <a:spcBef>
                <a:spcPts val="0"/>
              </a:spcBef>
            </a:pPr>
            <a:r>
              <a:rPr lang="en-US" b="1" dirty="0"/>
              <a:t>Moving Annual Rents by Suburb </a:t>
            </a:r>
          </a:p>
          <a:p>
            <a:pPr>
              <a:spcBef>
                <a:spcPts val="0"/>
              </a:spcBef>
            </a:pPr>
            <a:r>
              <a:rPr lang="en-US" b="1" dirty="0"/>
              <a:t>VIC.GOV.AU </a:t>
            </a:r>
            <a:r>
              <a:rPr lang="en-US" dirty="0">
                <a:hlinkClick r:id="rId5"/>
              </a:rPr>
              <a:t>https://discover.data.vic.gov.au/dataset/rental-report-quarterly-moving-annual-rents-by-suburb</a:t>
            </a:r>
            <a:endParaRPr lang="en-US" dirty="0"/>
          </a:p>
          <a:p>
            <a:endParaRPr lang="en-US" sz="1600" dirty="0"/>
          </a:p>
          <a:p>
            <a:endParaRPr lang="en-US" sz="1600" dirty="0"/>
          </a:p>
        </p:txBody>
      </p:sp>
      <p:sp>
        <p:nvSpPr>
          <p:cNvPr id="8" name="Content Placeholder 7">
            <a:extLst>
              <a:ext uri="{FF2B5EF4-FFF2-40B4-BE49-F238E27FC236}">
                <a16:creationId xmlns:a16="http://schemas.microsoft.com/office/drawing/2014/main" id="{C8438480-8B6F-44E5-A602-6240C1B85FB3}"/>
              </a:ext>
            </a:extLst>
          </p:cNvPr>
          <p:cNvSpPr>
            <a:spLocks noGrp="1"/>
          </p:cNvSpPr>
          <p:nvPr>
            <p:ph idx="19"/>
          </p:nvPr>
        </p:nvSpPr>
        <p:spPr/>
        <p:txBody>
          <a:bodyPr/>
          <a:lstStyle/>
          <a:p>
            <a:r>
              <a:rPr lang="en-US" dirty="0"/>
              <a:t>The data compiled provides property statistics for Greater Melbourne suburbs and yearly medians over a ten-year period. </a:t>
            </a:r>
          </a:p>
          <a:p>
            <a:r>
              <a:rPr lang="en-US" sz="1600" dirty="0"/>
              <a:t>The data analysis has been doing using: </a:t>
            </a:r>
          </a:p>
          <a:p>
            <a:pPr marL="285750" indent="-285750">
              <a:buFont typeface="Arial" panose="020B0604020202020204" pitchFamily="34" charset="0"/>
              <a:buChar char="•"/>
            </a:pPr>
            <a:r>
              <a:rPr lang="en-US" sz="1600" dirty="0"/>
              <a:t>pandas for cleaning and creation of data frames, </a:t>
            </a:r>
          </a:p>
          <a:p>
            <a:pPr marL="285750" indent="-285750">
              <a:buFont typeface="Arial" panose="020B0604020202020204" pitchFamily="34" charset="0"/>
              <a:buChar char="•"/>
            </a:pPr>
            <a:r>
              <a:rPr lang="en-US" sz="1600" dirty="0"/>
              <a:t>Python / matplotlib for the development of charts and heatmaps, </a:t>
            </a:r>
          </a:p>
          <a:p>
            <a:pPr marL="285750" indent="-285750">
              <a:buFont typeface="Arial" panose="020B0604020202020204" pitchFamily="34" charset="0"/>
              <a:buChar char="•"/>
            </a:pPr>
            <a:r>
              <a:rPr lang="en-US" dirty="0"/>
              <a:t>Statistics and google maps for heatmap showing the suburbs </a:t>
            </a:r>
          </a:p>
        </p:txBody>
      </p:sp>
      <p:pic>
        <p:nvPicPr>
          <p:cNvPr id="31" name="Picture Placeholder 30" descr="Laptop">
            <a:extLst>
              <a:ext uri="{FF2B5EF4-FFF2-40B4-BE49-F238E27FC236}">
                <a16:creationId xmlns:a16="http://schemas.microsoft.com/office/drawing/2014/main" id="{6BF407E9-98AE-2B40-90E3-1B14FC14FDB8}"/>
              </a:ext>
            </a:extLst>
          </p:cNvPr>
          <p:cNvPicPr>
            <a:picLocks noGrp="1" noChangeAspect="1"/>
          </p:cNvPicPr>
          <p:nvPr>
            <p:ph type="pic" sz="quarter" idx="22"/>
          </p:nvPr>
        </p:nvPicPr>
        <p:blipFill>
          <a:blip r:embed="rId6" cstate="print">
            <a:extLst>
              <a:ext uri="{28A0092B-C50C-407E-A947-70E740481C1C}">
                <a14:useLocalDpi xmlns:a14="http://schemas.microsoft.com/office/drawing/2010/main"/>
              </a:ext>
              <a:ext uri="{96DAC541-7B7A-43D3-8B79-37D633B846F1}">
                <asvg:svgBlip xmlns:asvg="http://schemas.microsoft.com/office/drawing/2016/SVG/main" r:embed="rId7"/>
              </a:ext>
            </a:extLst>
          </a:blip>
          <a:srcRect/>
          <a:stretch>
            <a:fillRect/>
          </a:stretch>
        </p:blipFill>
        <p:spPr/>
      </p:pic>
      <p:sp>
        <p:nvSpPr>
          <p:cNvPr id="9" name="Content Placeholder 8">
            <a:extLst>
              <a:ext uri="{FF2B5EF4-FFF2-40B4-BE49-F238E27FC236}">
                <a16:creationId xmlns:a16="http://schemas.microsoft.com/office/drawing/2014/main" id="{A1EE8A19-6968-4C81-B180-20FEF61ADEE1}"/>
              </a:ext>
            </a:extLst>
          </p:cNvPr>
          <p:cNvSpPr>
            <a:spLocks noGrp="1"/>
          </p:cNvSpPr>
          <p:nvPr>
            <p:ph idx="20"/>
          </p:nvPr>
        </p:nvSpPr>
        <p:spPr/>
        <p:txBody>
          <a:bodyPr/>
          <a:lstStyle/>
          <a:p>
            <a:r>
              <a:rPr lang="en-US" dirty="0"/>
              <a:t>Data analysis</a:t>
            </a:r>
          </a:p>
        </p:txBody>
      </p:sp>
      <p:sp>
        <p:nvSpPr>
          <p:cNvPr id="4" name="Slide Number Placeholder 3">
            <a:extLst>
              <a:ext uri="{FF2B5EF4-FFF2-40B4-BE49-F238E27FC236}">
                <a16:creationId xmlns:a16="http://schemas.microsoft.com/office/drawing/2014/main" id="{CA1C0347-C2C9-46A2-B7A6-9653B525F7DD}"/>
              </a:ext>
            </a:extLst>
          </p:cNvPr>
          <p:cNvSpPr>
            <a:spLocks noGrp="1"/>
          </p:cNvSpPr>
          <p:nvPr>
            <p:ph type="sldNum" sz="quarter" idx="12"/>
          </p:nvPr>
        </p:nvSpPr>
        <p:spPr/>
        <p:txBody>
          <a:bodyPr/>
          <a:lstStyle/>
          <a:p>
            <a:fld id="{9EC71654-96A5-4280-94F3-931C61A9F92C}" type="slidenum">
              <a:rPr lang="en-US" smtClean="0"/>
              <a:pPr/>
              <a:t>4</a:t>
            </a:fld>
            <a:endParaRPr lang="en-US" dirty="0"/>
          </a:p>
        </p:txBody>
      </p:sp>
    </p:spTree>
    <p:extLst>
      <p:ext uri="{BB962C8B-B14F-4D97-AF65-F5344CB8AC3E}">
        <p14:creationId xmlns:p14="http://schemas.microsoft.com/office/powerpoint/2010/main" val="269403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p:txBody>
          <a:bodyPr/>
          <a:lstStyle/>
          <a:p>
            <a:r>
              <a:rPr lang="en-US" dirty="0"/>
              <a:t>Q1 house prices increment by suburbs 2010-2020</a:t>
            </a:r>
          </a:p>
        </p:txBody>
      </p:sp>
      <p:pic>
        <p:nvPicPr>
          <p:cNvPr id="83" name="Picture Placeholder 82" descr="Mortgage with solid fill">
            <a:extLst>
              <a:ext uri="{FF2B5EF4-FFF2-40B4-BE49-F238E27FC236}">
                <a16:creationId xmlns:a16="http://schemas.microsoft.com/office/drawing/2014/main" id="{C881BE4E-5D69-E447-A036-5172F6570748}"/>
              </a:ext>
            </a:extLst>
          </p:cNvPr>
          <p:cNvPicPr>
            <a:picLocks noGrp="1" noChangeAspect="1"/>
          </p:cNvPicPr>
          <p:nvPr>
            <p:ph type="pic" sz="quarter" idx="17"/>
          </p:nvPr>
        </p:nvPicPr>
        <p:blipFill>
          <a:blip r:embed="rId3">
            <a:extLst>
              <a:ext uri="{96DAC541-7B7A-43D3-8B79-37D633B846F1}">
                <asvg:svgBlip xmlns:asvg="http://schemas.microsoft.com/office/drawing/2016/SVG/main" r:embed="rId4"/>
              </a:ext>
            </a:extLst>
          </a:blip>
          <a:srcRect/>
          <a:stretch/>
        </p:blipFill>
        <p:spPr>
          <a:xfrm>
            <a:off x="1690809" y="1988373"/>
            <a:ext cx="502873" cy="502873"/>
          </a:xfrm>
        </p:spPr>
      </p:pic>
      <p:sp>
        <p:nvSpPr>
          <p:cNvPr id="7" name="Content Placeholder 6">
            <a:extLst>
              <a:ext uri="{FF2B5EF4-FFF2-40B4-BE49-F238E27FC236}">
                <a16:creationId xmlns:a16="http://schemas.microsoft.com/office/drawing/2014/main" id="{2E37A9B0-8DFC-4474-9F0A-612E661EF4EC}"/>
              </a:ext>
            </a:extLst>
          </p:cNvPr>
          <p:cNvSpPr>
            <a:spLocks noGrp="1"/>
          </p:cNvSpPr>
          <p:nvPr>
            <p:ph idx="15"/>
          </p:nvPr>
        </p:nvSpPr>
        <p:spPr/>
        <p:txBody>
          <a:bodyPr/>
          <a:lstStyle/>
          <a:p>
            <a:r>
              <a:rPr lang="en-US" dirty="0"/>
              <a:t>Q1 – House Prices</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p:txBody>
          <a:bodyPr>
            <a:normAutofit lnSpcReduction="10000"/>
          </a:bodyPr>
          <a:lstStyle/>
          <a:p>
            <a:r>
              <a:rPr lang="en-US" sz="1400" dirty="0"/>
              <a:t>High prices in Melbourne suburbs have been increasing steadily in the last decade, showing that the top ten most costly suburbs (Brighton East, Port Melbourne, etc.) have maintained its rank during the period. </a:t>
            </a:r>
          </a:p>
          <a:p>
            <a:r>
              <a:rPr lang="en-US" sz="1400" dirty="0"/>
              <a:t>Medium and lower prices are in suburbs outside the city area, as far located from the CBD the lowest the price. </a:t>
            </a:r>
          </a:p>
          <a:p>
            <a:r>
              <a:rPr lang="en-US" sz="1400" dirty="0"/>
              <a:t>Other suburbs considered median price at the beginning of the decade, have gained a better position as more desired by the consumers (e.g., Box Hill, North Melbourne or Chadstone) </a:t>
            </a:r>
          </a:p>
        </p:txBody>
      </p:sp>
      <p:pic>
        <p:nvPicPr>
          <p:cNvPr id="22" name="Picture Placeholder 21" descr="downtown area at dusk">
            <a:extLst>
              <a:ext uri="{FF2B5EF4-FFF2-40B4-BE49-F238E27FC236}">
                <a16:creationId xmlns:a16="http://schemas.microsoft.com/office/drawing/2014/main" id="{900B31E0-725B-4414-BD86-F34DA104673A}"/>
              </a:ext>
            </a:extLst>
          </p:cNvPr>
          <p:cNvPicPr>
            <a:picLocks noGrp="1" noChangeAspect="1"/>
          </p:cNvPicPr>
          <p:nvPr>
            <p:ph type="pic" sz="quarter" idx="13"/>
          </p:nvPr>
        </p:nvPicPr>
        <p:blipFill>
          <a:blip r:embed="rId5" cstate="print">
            <a:extLst>
              <a:ext uri="{28A0092B-C50C-407E-A947-70E740481C1C}">
                <a14:useLocalDpi xmlns:a14="http://schemas.microsoft.com/office/drawing/2010/main"/>
              </a:ext>
            </a:extLst>
          </a:blip>
          <a:srcRect/>
          <a:stretch>
            <a:fillRect/>
          </a:stretch>
        </p:blipFill>
        <p:spPr/>
      </p:pic>
      <p:pic>
        <p:nvPicPr>
          <p:cNvPr id="85" name="Picture Placeholder 84" descr="Building with solid fill">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6">
            <a:extLst>
              <a:ext uri="{96DAC541-7B7A-43D3-8B79-37D633B846F1}">
                <asvg:svgBlip xmlns:asvg="http://schemas.microsoft.com/office/drawing/2016/SVG/main" r:embed="rId7"/>
              </a:ext>
            </a:extLst>
          </a:blip>
          <a:srcRect/>
          <a:stretch/>
        </p:blipFill>
        <p:spPr>
          <a:xfrm>
            <a:off x="9998318" y="1988373"/>
            <a:ext cx="502873" cy="502873"/>
          </a:xfrm>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Q1 – Rent Prices</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Not surprisingly, renting market follows the same pattern as the housing market. High prices in renting are in selected suburbs, located closest to the city. There are exceptions such as Clayton, Caufield Malvern East, or Parkville, where university campus are located, and demand of accommodation for international students is high. </a:t>
            </a:r>
          </a:p>
          <a:p>
            <a:r>
              <a:rPr lang="en-US" sz="1400" dirty="0"/>
              <a:t>Heatmaps 1 – 2 next slide </a:t>
            </a:r>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5</a:t>
            </a:fld>
            <a:endParaRPr lang="en-US" dirty="0"/>
          </a:p>
        </p:txBody>
      </p:sp>
    </p:spTree>
    <p:extLst>
      <p:ext uri="{BB962C8B-B14F-4D97-AF65-F5344CB8AC3E}">
        <p14:creationId xmlns:p14="http://schemas.microsoft.com/office/powerpoint/2010/main" val="46026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10;&#10;Description automatically generated with medium confidence">
            <a:extLst>
              <a:ext uri="{FF2B5EF4-FFF2-40B4-BE49-F238E27FC236}">
                <a16:creationId xmlns:a16="http://schemas.microsoft.com/office/drawing/2014/main" id="{28362A29-9902-94FA-EA21-2412ACCB722E}"/>
              </a:ext>
            </a:extLst>
          </p:cNvPr>
          <p:cNvPicPr>
            <a:picLocks noChangeAspect="1"/>
          </p:cNvPicPr>
          <p:nvPr/>
        </p:nvPicPr>
        <p:blipFill>
          <a:blip r:embed="rId3"/>
          <a:stretch>
            <a:fillRect/>
          </a:stretch>
        </p:blipFill>
        <p:spPr>
          <a:xfrm>
            <a:off x="-168165" y="-12969"/>
            <a:ext cx="6858000" cy="6858000"/>
          </a:xfrm>
          <a:prstGeom prst="rect">
            <a:avLst/>
          </a:prstGeom>
        </p:spPr>
      </p:pic>
      <p:pic>
        <p:nvPicPr>
          <p:cNvPr id="10" name="Picture 9" descr="Chart&#10;&#10;Description automatically generated with low confidence">
            <a:extLst>
              <a:ext uri="{FF2B5EF4-FFF2-40B4-BE49-F238E27FC236}">
                <a16:creationId xmlns:a16="http://schemas.microsoft.com/office/drawing/2014/main" id="{150B9CF4-FE56-E1F6-DFFF-C56950BFE6FB}"/>
              </a:ext>
            </a:extLst>
          </p:cNvPr>
          <p:cNvPicPr>
            <a:picLocks noChangeAspect="1"/>
          </p:cNvPicPr>
          <p:nvPr/>
        </p:nvPicPr>
        <p:blipFill>
          <a:blip r:embed="rId4"/>
          <a:stretch>
            <a:fillRect/>
          </a:stretch>
        </p:blipFill>
        <p:spPr>
          <a:xfrm>
            <a:off x="6159063" y="-12969"/>
            <a:ext cx="6858000" cy="6858000"/>
          </a:xfrm>
          <a:prstGeom prst="rect">
            <a:avLst/>
          </a:prstGeom>
        </p:spPr>
      </p:pic>
      <p:sp>
        <p:nvSpPr>
          <p:cNvPr id="4" name="Slide Number Placeholder 3"/>
          <p:cNvSpPr>
            <a:spLocks noGrp="1"/>
          </p:cNvSpPr>
          <p:nvPr>
            <p:ph type="sldNum" sz="quarter" idx="12"/>
          </p:nvPr>
        </p:nvSpPr>
        <p:spPr/>
        <p:txBody>
          <a:bodyPr/>
          <a:lstStyle/>
          <a:p>
            <a:r>
              <a:rPr lang="en-US" dirty="0"/>
              <a:t>6</a:t>
            </a:r>
          </a:p>
        </p:txBody>
      </p:sp>
    </p:spTree>
    <p:extLst>
      <p:ext uri="{BB962C8B-B14F-4D97-AF65-F5344CB8AC3E}">
        <p14:creationId xmlns:p14="http://schemas.microsoft.com/office/powerpoint/2010/main" val="1351553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049D11-079C-A01F-38A1-BA349BD589FB}"/>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7</a:t>
            </a:fld>
            <a:endParaRPr lang="en-US" noProof="0"/>
          </a:p>
        </p:txBody>
      </p:sp>
      <p:sp>
        <p:nvSpPr>
          <p:cNvPr id="12" name="Title 4">
            <a:extLst>
              <a:ext uri="{FF2B5EF4-FFF2-40B4-BE49-F238E27FC236}">
                <a16:creationId xmlns:a16="http://schemas.microsoft.com/office/drawing/2014/main" id="{B8AA2347-80B2-9D3F-BBEC-D045592A8E95}"/>
              </a:ext>
            </a:extLst>
          </p:cNvPr>
          <p:cNvSpPr>
            <a:spLocks noGrp="1"/>
          </p:cNvSpPr>
          <p:nvPr>
            <p:ph type="title"/>
          </p:nvPr>
        </p:nvSpPr>
        <p:spPr>
          <a:xfrm>
            <a:off x="515938" y="246621"/>
            <a:ext cx="11150600" cy="920336"/>
          </a:xfrm>
        </p:spPr>
        <p:txBody>
          <a:bodyPr/>
          <a:lstStyle/>
          <a:p>
            <a:r>
              <a:rPr lang="en-US" sz="3200" dirty="0"/>
              <a:t>Q2. Which are the top ten suburbs in Victoria? </a:t>
            </a:r>
            <a:br>
              <a:rPr lang="en-US" sz="3200" dirty="0"/>
            </a:br>
            <a:r>
              <a:rPr lang="en-US" sz="3200" dirty="0"/>
              <a:t>house price</a:t>
            </a:r>
            <a:endParaRPr lang="en-US" dirty="0"/>
          </a:p>
        </p:txBody>
      </p:sp>
      <p:pic>
        <p:nvPicPr>
          <p:cNvPr id="6" name="Picture 5">
            <a:extLst>
              <a:ext uri="{FF2B5EF4-FFF2-40B4-BE49-F238E27FC236}">
                <a16:creationId xmlns:a16="http://schemas.microsoft.com/office/drawing/2014/main" id="{EEB58A44-2BAA-602B-3D19-29FA7B0728EF}"/>
              </a:ext>
            </a:extLst>
          </p:cNvPr>
          <p:cNvPicPr>
            <a:picLocks noChangeAspect="1"/>
          </p:cNvPicPr>
          <p:nvPr/>
        </p:nvPicPr>
        <p:blipFill>
          <a:blip r:embed="rId2"/>
          <a:stretch>
            <a:fillRect/>
          </a:stretch>
        </p:blipFill>
        <p:spPr>
          <a:xfrm>
            <a:off x="13459" y="1376196"/>
            <a:ext cx="6412075" cy="4119489"/>
          </a:xfrm>
          <a:prstGeom prst="rect">
            <a:avLst/>
          </a:prstGeom>
        </p:spPr>
      </p:pic>
      <p:pic>
        <p:nvPicPr>
          <p:cNvPr id="9" name="Picture 8">
            <a:extLst>
              <a:ext uri="{FF2B5EF4-FFF2-40B4-BE49-F238E27FC236}">
                <a16:creationId xmlns:a16="http://schemas.microsoft.com/office/drawing/2014/main" id="{8FF39E44-645C-0850-5B6D-E25721951A9C}"/>
              </a:ext>
            </a:extLst>
          </p:cNvPr>
          <p:cNvPicPr>
            <a:picLocks noChangeAspect="1"/>
          </p:cNvPicPr>
          <p:nvPr/>
        </p:nvPicPr>
        <p:blipFill>
          <a:blip r:embed="rId3"/>
          <a:stretch>
            <a:fillRect/>
          </a:stretch>
        </p:blipFill>
        <p:spPr>
          <a:xfrm>
            <a:off x="6632300" y="1376196"/>
            <a:ext cx="5543961" cy="4187345"/>
          </a:xfrm>
          <a:prstGeom prst="rect">
            <a:avLst/>
          </a:prstGeom>
        </p:spPr>
      </p:pic>
    </p:spTree>
    <p:extLst>
      <p:ext uri="{BB962C8B-B14F-4D97-AF65-F5344CB8AC3E}">
        <p14:creationId xmlns:p14="http://schemas.microsoft.com/office/powerpoint/2010/main" val="1204411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049D11-079C-A01F-38A1-BA349BD589FB}"/>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8</a:t>
            </a:fld>
            <a:endParaRPr lang="en-US" noProof="0"/>
          </a:p>
        </p:txBody>
      </p:sp>
      <p:pic>
        <p:nvPicPr>
          <p:cNvPr id="6" name="Picture 5">
            <a:extLst>
              <a:ext uri="{FF2B5EF4-FFF2-40B4-BE49-F238E27FC236}">
                <a16:creationId xmlns:a16="http://schemas.microsoft.com/office/drawing/2014/main" id="{EEB58A44-2BAA-602B-3D19-29FA7B0728EF}"/>
              </a:ext>
            </a:extLst>
          </p:cNvPr>
          <p:cNvPicPr>
            <a:picLocks noChangeAspect="1"/>
          </p:cNvPicPr>
          <p:nvPr/>
        </p:nvPicPr>
        <p:blipFill>
          <a:blip r:embed="rId2"/>
          <a:stretch>
            <a:fillRect/>
          </a:stretch>
        </p:blipFill>
        <p:spPr>
          <a:xfrm>
            <a:off x="13459" y="1376196"/>
            <a:ext cx="6412075" cy="4119489"/>
          </a:xfrm>
          <a:prstGeom prst="rect">
            <a:avLst/>
          </a:prstGeom>
        </p:spPr>
      </p:pic>
      <p:pic>
        <p:nvPicPr>
          <p:cNvPr id="9" name="Picture 8">
            <a:extLst>
              <a:ext uri="{FF2B5EF4-FFF2-40B4-BE49-F238E27FC236}">
                <a16:creationId xmlns:a16="http://schemas.microsoft.com/office/drawing/2014/main" id="{8FF39E44-645C-0850-5B6D-E25721951A9C}"/>
              </a:ext>
            </a:extLst>
          </p:cNvPr>
          <p:cNvPicPr>
            <a:picLocks noChangeAspect="1"/>
          </p:cNvPicPr>
          <p:nvPr/>
        </p:nvPicPr>
        <p:blipFill>
          <a:blip r:embed="rId3"/>
          <a:stretch>
            <a:fillRect/>
          </a:stretch>
        </p:blipFill>
        <p:spPr>
          <a:xfrm>
            <a:off x="6632300" y="1376196"/>
            <a:ext cx="5543961" cy="4187345"/>
          </a:xfrm>
          <a:prstGeom prst="rect">
            <a:avLst/>
          </a:prstGeom>
        </p:spPr>
      </p:pic>
      <p:pic>
        <p:nvPicPr>
          <p:cNvPr id="7" name="Content Placeholder 8">
            <a:extLst>
              <a:ext uri="{FF2B5EF4-FFF2-40B4-BE49-F238E27FC236}">
                <a16:creationId xmlns:a16="http://schemas.microsoft.com/office/drawing/2014/main" id="{FD3DD0C6-ED84-C482-D507-EE73F897A8E0}"/>
              </a:ext>
            </a:extLst>
          </p:cNvPr>
          <p:cNvPicPr>
            <a:picLocks noChangeAspect="1"/>
          </p:cNvPicPr>
          <p:nvPr/>
        </p:nvPicPr>
        <p:blipFill>
          <a:blip r:embed="rId4"/>
          <a:stretch>
            <a:fillRect/>
          </a:stretch>
        </p:blipFill>
        <p:spPr>
          <a:xfrm>
            <a:off x="0" y="1366855"/>
            <a:ext cx="6412075" cy="4138169"/>
          </a:xfrm>
          <a:prstGeom prst="rect">
            <a:avLst/>
          </a:prstGeom>
        </p:spPr>
      </p:pic>
      <p:pic>
        <p:nvPicPr>
          <p:cNvPr id="8" name="Content Placeholder 6">
            <a:extLst>
              <a:ext uri="{FF2B5EF4-FFF2-40B4-BE49-F238E27FC236}">
                <a16:creationId xmlns:a16="http://schemas.microsoft.com/office/drawing/2014/main" id="{9F167E7F-601B-1677-6178-D439352D69C1}"/>
              </a:ext>
            </a:extLst>
          </p:cNvPr>
          <p:cNvPicPr>
            <a:picLocks noGrp="1" noChangeAspect="1"/>
          </p:cNvPicPr>
          <p:nvPr>
            <p:ph sz="half" idx="1"/>
          </p:nvPr>
        </p:nvPicPr>
        <p:blipFill>
          <a:blip r:embed="rId5"/>
          <a:stretch>
            <a:fillRect/>
          </a:stretch>
        </p:blipFill>
        <p:spPr>
          <a:xfrm>
            <a:off x="6618841" y="1376196"/>
            <a:ext cx="5395233" cy="4187345"/>
          </a:xfrm>
        </p:spPr>
      </p:pic>
      <p:sp>
        <p:nvSpPr>
          <p:cNvPr id="11" name="Title 4">
            <a:extLst>
              <a:ext uri="{FF2B5EF4-FFF2-40B4-BE49-F238E27FC236}">
                <a16:creationId xmlns:a16="http://schemas.microsoft.com/office/drawing/2014/main" id="{AACA15D3-814C-1E6F-BCE2-A5FF2AC355A9}"/>
              </a:ext>
            </a:extLst>
          </p:cNvPr>
          <p:cNvSpPr>
            <a:spLocks noGrp="1"/>
          </p:cNvSpPr>
          <p:nvPr>
            <p:ph type="title"/>
          </p:nvPr>
        </p:nvSpPr>
        <p:spPr>
          <a:xfrm>
            <a:off x="515938" y="246621"/>
            <a:ext cx="11150600" cy="920336"/>
          </a:xfrm>
        </p:spPr>
        <p:txBody>
          <a:bodyPr/>
          <a:lstStyle/>
          <a:p>
            <a:r>
              <a:rPr lang="en-US" sz="3200" dirty="0"/>
              <a:t>Q2. Which are the top ten suburbs in Victoria? </a:t>
            </a:r>
            <a:br>
              <a:rPr lang="en-US" sz="3200" dirty="0"/>
            </a:br>
            <a:r>
              <a:rPr lang="en-US" sz="3200" dirty="0"/>
              <a:t>RENTAL price</a:t>
            </a:r>
            <a:endParaRPr lang="en-US" dirty="0"/>
          </a:p>
        </p:txBody>
      </p:sp>
    </p:spTree>
    <p:extLst>
      <p:ext uri="{BB962C8B-B14F-4D97-AF65-F5344CB8AC3E}">
        <p14:creationId xmlns:p14="http://schemas.microsoft.com/office/powerpoint/2010/main" val="1480569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049D11-079C-A01F-38A1-BA349BD589FB}"/>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9</a:t>
            </a:fld>
            <a:endParaRPr lang="en-US" noProof="0"/>
          </a:p>
        </p:txBody>
      </p:sp>
      <p:sp>
        <p:nvSpPr>
          <p:cNvPr id="10" name="Title 4">
            <a:extLst>
              <a:ext uri="{FF2B5EF4-FFF2-40B4-BE49-F238E27FC236}">
                <a16:creationId xmlns:a16="http://schemas.microsoft.com/office/drawing/2014/main" id="{B5521801-46B4-037D-9803-894BC720807A}"/>
              </a:ext>
            </a:extLst>
          </p:cNvPr>
          <p:cNvSpPr txBox="1">
            <a:spLocks/>
          </p:cNvSpPr>
          <p:nvPr/>
        </p:nvSpPr>
        <p:spPr>
          <a:xfrm>
            <a:off x="520700" y="214894"/>
            <a:ext cx="11150600" cy="920336"/>
          </a:xfrm>
          <a:prstGeom prst="rect">
            <a:avLst/>
          </a:prstGeom>
        </p:spPr>
        <p:txBody>
          <a:bodyPr vert="horz" lIns="0" tIns="0" rIns="0" bIns="0" rtlCol="0" anchor="b">
            <a:noAutofit/>
          </a:bodyPr>
          <a:lstStyle>
            <a:lvl1pPr algn="l" defTabSz="914400" rtl="0" eaLnBrk="1" latinLnBrk="0" hangingPunct="1">
              <a:lnSpc>
                <a:spcPct val="90000"/>
              </a:lnSpc>
              <a:spcBef>
                <a:spcPct val="0"/>
              </a:spcBef>
              <a:buNone/>
              <a:defRPr sz="3200" b="1" kern="1200" cap="all" baseline="0">
                <a:solidFill>
                  <a:schemeClr val="tx1"/>
                </a:solidFill>
                <a:latin typeface="+mj-lt"/>
                <a:ea typeface="+mj-ea"/>
                <a:cs typeface="+mj-cs"/>
              </a:defRPr>
            </a:lvl1pPr>
          </a:lstStyle>
          <a:p>
            <a:r>
              <a:rPr lang="en-US" dirty="0"/>
              <a:t>Q3. Which are the BOTTOM ten suburbs in Victoria? </a:t>
            </a:r>
            <a:br>
              <a:rPr lang="en-US" dirty="0"/>
            </a:br>
            <a:r>
              <a:rPr lang="en-US" dirty="0"/>
              <a:t>HOUSE PRICE</a:t>
            </a:r>
          </a:p>
        </p:txBody>
      </p:sp>
      <p:pic>
        <p:nvPicPr>
          <p:cNvPr id="11" name="Picture 10">
            <a:extLst>
              <a:ext uri="{FF2B5EF4-FFF2-40B4-BE49-F238E27FC236}">
                <a16:creationId xmlns:a16="http://schemas.microsoft.com/office/drawing/2014/main" id="{50EE361E-227D-E710-5142-744E6AE29CCC}"/>
              </a:ext>
            </a:extLst>
          </p:cNvPr>
          <p:cNvPicPr>
            <a:picLocks noChangeAspect="1"/>
          </p:cNvPicPr>
          <p:nvPr/>
        </p:nvPicPr>
        <p:blipFill>
          <a:blip r:embed="rId2"/>
          <a:stretch>
            <a:fillRect/>
          </a:stretch>
        </p:blipFill>
        <p:spPr>
          <a:xfrm>
            <a:off x="15739" y="1376196"/>
            <a:ext cx="6301841" cy="3989018"/>
          </a:xfrm>
          <a:prstGeom prst="rect">
            <a:avLst/>
          </a:prstGeom>
        </p:spPr>
      </p:pic>
      <p:pic>
        <p:nvPicPr>
          <p:cNvPr id="5" name="Picture 4">
            <a:extLst>
              <a:ext uri="{FF2B5EF4-FFF2-40B4-BE49-F238E27FC236}">
                <a16:creationId xmlns:a16="http://schemas.microsoft.com/office/drawing/2014/main" id="{ADE6B28A-040D-1569-A47D-2A37D5ADE308}"/>
              </a:ext>
            </a:extLst>
          </p:cNvPr>
          <p:cNvPicPr>
            <a:picLocks noChangeAspect="1"/>
          </p:cNvPicPr>
          <p:nvPr/>
        </p:nvPicPr>
        <p:blipFill>
          <a:blip r:embed="rId3"/>
          <a:stretch>
            <a:fillRect/>
          </a:stretch>
        </p:blipFill>
        <p:spPr>
          <a:xfrm>
            <a:off x="6698256" y="1376196"/>
            <a:ext cx="5489022" cy="4043133"/>
          </a:xfrm>
          <a:prstGeom prst="rect">
            <a:avLst/>
          </a:prstGeom>
        </p:spPr>
      </p:pic>
    </p:spTree>
    <p:extLst>
      <p:ext uri="{BB962C8B-B14F-4D97-AF65-F5344CB8AC3E}">
        <p14:creationId xmlns:p14="http://schemas.microsoft.com/office/powerpoint/2010/main" val="1525275316"/>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1659</TotalTime>
  <Words>1788</Words>
  <Application>Microsoft Office PowerPoint</Application>
  <PresentationFormat>Widescreen</PresentationFormat>
  <Paragraphs>189</Paragraphs>
  <Slides>24</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ArialMT</vt:lpstr>
      <vt:lpstr>Calibri</vt:lpstr>
      <vt:lpstr>Corbel</vt:lpstr>
      <vt:lpstr>Posterama</vt:lpstr>
      <vt:lpstr>Office Theme</vt:lpstr>
      <vt:lpstr>Project 1</vt:lpstr>
      <vt:lpstr>HOUSE AND RENTAL price REPORT </vt:lpstr>
      <vt:lpstr>Content </vt:lpstr>
      <vt:lpstr>METHOD</vt:lpstr>
      <vt:lpstr>Q1 house prices increment by suburbs 2010-2020</vt:lpstr>
      <vt:lpstr>PowerPoint Presentation</vt:lpstr>
      <vt:lpstr>Q2. Which are the top ten suburbs in Victoria?  house price</vt:lpstr>
      <vt:lpstr>Q2. Which are the top ten suburbs in Victoria?  RENTAL price</vt:lpstr>
      <vt:lpstr>PowerPoint Presentation</vt:lpstr>
      <vt:lpstr>PowerPoint Presentation</vt:lpstr>
      <vt:lpstr>PowerPoint Presentation</vt:lpstr>
      <vt:lpstr>Q5.CORRELATION BETWEEN House PRICE &amp; RENTAL PRICE </vt:lpstr>
      <vt:lpstr>Q5  The CORRELATION BETWEEN HOUSING PRICE &amp; RENTAL Price. </vt:lpstr>
      <vt:lpstr>Q5  The CORRELATION BETWEEN RENTAL Price &amp; count. </vt:lpstr>
      <vt:lpstr> </vt:lpstr>
      <vt:lpstr>Q6 Median House Price by Region</vt:lpstr>
      <vt:lpstr>Q6 Median Rent Price by Region</vt:lpstr>
      <vt:lpstr>Q7. AVERAGE HOUSE PRICES  2010-2020 </vt:lpstr>
      <vt:lpstr>Q7. AVERAGE RENT PRICES  2010-2020 </vt:lpstr>
      <vt:lpstr>Conclusion </vt:lpstr>
      <vt:lpstr>RECOMMENDATION </vt:lpstr>
      <vt:lpstr>team</vt:lpstr>
      <vt:lpstr>Thank you!</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Claudia Melogno de Sandoval</dc:creator>
  <cp:lastModifiedBy>Beau Martin</cp:lastModifiedBy>
  <cp:revision>21</cp:revision>
  <dcterms:created xsi:type="dcterms:W3CDTF">2022-06-22T01:48:52Z</dcterms:created>
  <dcterms:modified xsi:type="dcterms:W3CDTF">2022-06-26T13:15:42Z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